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8" r:id="rId6"/>
    <p:sldId id="277" r:id="rId7"/>
    <p:sldId id="257" r:id="rId8"/>
    <p:sldId id="274" r:id="rId9"/>
    <p:sldId id="275" r:id="rId10"/>
    <p:sldId id="270" r:id="rId11"/>
    <p:sldId id="271" r:id="rId12"/>
    <p:sldId id="262" r:id="rId13"/>
    <p:sldId id="273" r:id="rId14"/>
    <p:sldId id="263" r:id="rId15"/>
    <p:sldId id="272" r:id="rId16"/>
    <p:sldId id="268" r:id="rId17"/>
    <p:sldId id="279" r:id="rId18"/>
    <p:sldId id="28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cles, Cody" initials="EC" lastIdx="2" clrIdx="0">
    <p:extLst>
      <p:ext uri="{19B8F6BF-5375-455C-9EA6-DF929625EA0E}">
        <p15:presenceInfo xmlns:p15="http://schemas.microsoft.com/office/powerpoint/2012/main" userId="S::Cody.Eccles@kingcounty.gov::c2aa802d-76e9-4f5b-9871-f75ea223d5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A54A6-74FF-41C6-AF19-20B3B2B86E8C}" v="16" dt="2021-09-20T22:10:45.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660"/>
  </p:normalViewPr>
  <p:slideViewPr>
    <p:cSldViewPr snapToGrid="0">
      <p:cViewPr varScale="1">
        <p:scale>
          <a:sx n="68" d="100"/>
          <a:sy n="68"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kc1-my.sharepoint.com/personal/cody_eccles_kingcounty_gov/Documents/Desktop/Public%20Safety%20Mailer%20Data%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c1-my.sharepoint.com/personal/tessa_rath_kingcounty_gov/Documents/Desktop/Public%20Safety%20Mailer/MurderHomicide%20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2021</a:t>
            </a:r>
            <a:r>
              <a:rPr lang="en-US" b="1" baseline="0" dirty="0">
                <a:solidFill>
                  <a:schemeClr val="tx1"/>
                </a:solidFill>
              </a:rPr>
              <a:t> Shots Fired Report </a:t>
            </a:r>
          </a:p>
          <a:p>
            <a:pPr>
              <a:defRPr>
                <a:solidFill>
                  <a:schemeClr val="tx1"/>
                </a:solidFill>
              </a:defRPr>
            </a:pPr>
            <a:r>
              <a:rPr lang="en-US" b="1" dirty="0">
                <a:solidFill>
                  <a:schemeClr val="tx1"/>
                </a:solidFill>
              </a:rPr>
              <a:t>Number of Shooting Victims</a:t>
            </a:r>
          </a:p>
        </c:rich>
      </c:tx>
      <c:layout>
        <c:manualLayout>
          <c:xMode val="edge"/>
          <c:yMode val="edge"/>
          <c:x val="0.15071064949461538"/>
          <c:y val="2.54777070063694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1"/>
          <c:order val="0"/>
          <c:tx>
            <c:strRef>
              <c:f>'Shots Fired '!$A$6</c:f>
              <c:strCache>
                <c:ptCount val="1"/>
                <c:pt idx="0">
                  <c:v>Non-fatal Injury </c:v>
                </c:pt>
              </c:strCache>
            </c:strRef>
          </c:tx>
          <c:spPr>
            <a:solidFill>
              <a:srgbClr val="FF0000"/>
            </a:solidFill>
            <a:ln>
              <a:noFill/>
            </a:ln>
            <a:effectLst/>
          </c:spPr>
          <c:invertIfNegative val="0"/>
          <c:cat>
            <c:numRef>
              <c:f>'Shots Fired '!$B$3:$E$3</c:f>
              <c:numCache>
                <c:formatCode>General</c:formatCode>
                <c:ptCount val="4"/>
                <c:pt idx="0">
                  <c:v>2017</c:v>
                </c:pt>
                <c:pt idx="1">
                  <c:v>2018</c:v>
                </c:pt>
                <c:pt idx="2">
                  <c:v>2019</c:v>
                </c:pt>
                <c:pt idx="3">
                  <c:v>2020</c:v>
                </c:pt>
              </c:numCache>
            </c:numRef>
          </c:cat>
          <c:val>
            <c:numRef>
              <c:f>'Shots Fired '!$B$6:$E$6</c:f>
              <c:numCache>
                <c:formatCode>General</c:formatCode>
                <c:ptCount val="4"/>
                <c:pt idx="0">
                  <c:v>183</c:v>
                </c:pt>
                <c:pt idx="1">
                  <c:v>191</c:v>
                </c:pt>
                <c:pt idx="2">
                  <c:v>208.60869565217399</c:v>
                </c:pt>
                <c:pt idx="3">
                  <c:v>268</c:v>
                </c:pt>
              </c:numCache>
            </c:numRef>
          </c:val>
          <c:extLst>
            <c:ext xmlns:c16="http://schemas.microsoft.com/office/drawing/2014/chart" uri="{C3380CC4-5D6E-409C-BE32-E72D297353CC}">
              <c16:uniqueId val="{00000000-A59E-4D4F-B339-BEC328364195}"/>
            </c:ext>
          </c:extLst>
        </c:ser>
        <c:ser>
          <c:idx val="0"/>
          <c:order val="1"/>
          <c:tx>
            <c:strRef>
              <c:f>'Shots Fired '!$A$5</c:f>
              <c:strCache>
                <c:ptCount val="1"/>
                <c:pt idx="0">
                  <c:v>Homicide </c:v>
                </c:pt>
              </c:strCache>
            </c:strRef>
          </c:tx>
          <c:spPr>
            <a:solidFill>
              <a:srgbClr val="C00000"/>
            </a:solidFill>
            <a:ln>
              <a:noFill/>
            </a:ln>
            <a:effectLst/>
          </c:spPr>
          <c:invertIfNegative val="0"/>
          <c:cat>
            <c:numRef>
              <c:f>'Shots Fired '!$B$3:$E$3</c:f>
              <c:numCache>
                <c:formatCode>General</c:formatCode>
                <c:ptCount val="4"/>
                <c:pt idx="0">
                  <c:v>2017</c:v>
                </c:pt>
                <c:pt idx="1">
                  <c:v>2018</c:v>
                </c:pt>
                <c:pt idx="2">
                  <c:v>2019</c:v>
                </c:pt>
                <c:pt idx="3">
                  <c:v>2020</c:v>
                </c:pt>
              </c:numCache>
            </c:numRef>
          </c:cat>
          <c:val>
            <c:numRef>
              <c:f>'Shots Fired '!$B$5:$E$5</c:f>
              <c:numCache>
                <c:formatCode>General</c:formatCode>
                <c:ptCount val="4"/>
                <c:pt idx="0">
                  <c:v>57</c:v>
                </c:pt>
                <c:pt idx="1">
                  <c:v>55</c:v>
                </c:pt>
                <c:pt idx="2">
                  <c:v>50.99212598425197</c:v>
                </c:pt>
                <c:pt idx="3">
                  <c:v>69</c:v>
                </c:pt>
              </c:numCache>
            </c:numRef>
          </c:val>
          <c:extLst>
            <c:ext xmlns:c16="http://schemas.microsoft.com/office/drawing/2014/chart" uri="{C3380CC4-5D6E-409C-BE32-E72D297353CC}">
              <c16:uniqueId val="{00000001-A59E-4D4F-B339-BEC328364195}"/>
            </c:ext>
          </c:extLst>
        </c:ser>
        <c:dLbls>
          <c:showLegendKey val="0"/>
          <c:showVal val="0"/>
          <c:showCatName val="0"/>
          <c:showSerName val="0"/>
          <c:showPercent val="0"/>
          <c:showBubbleSize val="0"/>
        </c:dLbls>
        <c:gapWidth val="55"/>
        <c:overlap val="100"/>
        <c:axId val="706878960"/>
        <c:axId val="706879288"/>
      </c:barChart>
      <c:catAx>
        <c:axId val="70687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6879288"/>
        <c:crosses val="autoZero"/>
        <c:auto val="1"/>
        <c:lblAlgn val="ctr"/>
        <c:lblOffset val="100"/>
        <c:noMultiLvlLbl val="0"/>
      </c:catAx>
      <c:valAx>
        <c:axId val="706879288"/>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6878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dirty="0">
                <a:solidFill>
                  <a:sysClr val="windowText" lastClr="000000"/>
                </a:solidFill>
              </a:rPr>
              <a:t>Murders &amp; Homicides at Record Levels</a:t>
            </a:r>
          </a:p>
        </c:rich>
      </c:tx>
      <c:layout>
        <c:manualLayout>
          <c:xMode val="edge"/>
          <c:yMode val="edge"/>
          <c:x val="0.18558762860043659"/>
          <c:y val="2.123142250530785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8632239497981534"/>
          <c:y val="0.17110403397027601"/>
          <c:w val="0.73245933090850956"/>
          <c:h val="0.7838890282026848"/>
        </c:manualLayout>
      </c:layout>
      <c:barChart>
        <c:barDir val="col"/>
        <c:grouping val="clustered"/>
        <c:varyColors val="0"/>
        <c:ser>
          <c:idx val="0"/>
          <c:order val="0"/>
          <c:tx>
            <c:strRef>
              <c:f>Sheet1!$A$2</c:f>
              <c:strCache>
                <c:ptCount val="1"/>
                <c:pt idx="0">
                  <c:v>Murder/Homicide Rate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53B-478E-A12C-E4DC2A75E025}"/>
              </c:ext>
            </c:extLst>
          </c:dPt>
          <c:dPt>
            <c:idx val="1"/>
            <c:invertIfNegative val="0"/>
            <c:bubble3D val="0"/>
            <c:spPr>
              <a:solidFill>
                <a:srgbClr val="C00000"/>
              </a:solidFill>
              <a:ln>
                <a:noFill/>
              </a:ln>
              <a:effectLst/>
            </c:spPr>
            <c:extLst>
              <c:ext xmlns:c16="http://schemas.microsoft.com/office/drawing/2014/chart" uri="{C3380CC4-5D6E-409C-BE32-E72D297353CC}">
                <c16:uniqueId val="{00000003-453B-478E-A12C-E4DC2A75E025}"/>
              </c:ext>
            </c:extLst>
          </c:dPt>
          <c:dPt>
            <c:idx val="2"/>
            <c:invertIfNegative val="0"/>
            <c:bubble3D val="0"/>
            <c:spPr>
              <a:solidFill>
                <a:srgbClr val="C00000"/>
              </a:solidFill>
              <a:ln>
                <a:noFill/>
              </a:ln>
              <a:effectLst/>
            </c:spPr>
            <c:extLst>
              <c:ext xmlns:c16="http://schemas.microsoft.com/office/drawing/2014/chart" uri="{C3380CC4-5D6E-409C-BE32-E72D297353CC}">
                <c16:uniqueId val="{00000005-453B-478E-A12C-E4DC2A75E025}"/>
              </c:ext>
            </c:extLst>
          </c:dPt>
          <c:dLbls>
            <c:delete val="1"/>
          </c:dLbls>
          <c:cat>
            <c:numRef>
              <c:f>Sheet1!$B$1:$D$1</c:f>
              <c:numCache>
                <c:formatCode>General</c:formatCode>
                <c:ptCount val="3"/>
                <c:pt idx="0">
                  <c:v>2018</c:v>
                </c:pt>
                <c:pt idx="1">
                  <c:v>2019</c:v>
                </c:pt>
                <c:pt idx="2">
                  <c:v>2020</c:v>
                </c:pt>
              </c:numCache>
            </c:numRef>
          </c:cat>
          <c:val>
            <c:numRef>
              <c:f>Sheet1!$B$2:$D$2</c:f>
              <c:numCache>
                <c:formatCode>General</c:formatCode>
                <c:ptCount val="3"/>
                <c:pt idx="0">
                  <c:v>51</c:v>
                </c:pt>
                <c:pt idx="1">
                  <c:v>70</c:v>
                </c:pt>
                <c:pt idx="2">
                  <c:v>95</c:v>
                </c:pt>
              </c:numCache>
            </c:numRef>
          </c:val>
          <c:extLst>
            <c:ext xmlns:c16="http://schemas.microsoft.com/office/drawing/2014/chart" uri="{C3380CC4-5D6E-409C-BE32-E72D297353CC}">
              <c16:uniqueId val="{00000006-453B-478E-A12C-E4DC2A75E025}"/>
            </c:ext>
          </c:extLst>
        </c:ser>
        <c:dLbls>
          <c:dLblPos val="inEnd"/>
          <c:showLegendKey val="0"/>
          <c:showVal val="1"/>
          <c:showCatName val="0"/>
          <c:showSerName val="0"/>
          <c:showPercent val="0"/>
          <c:showBubbleSize val="0"/>
        </c:dLbls>
        <c:gapWidth val="100"/>
        <c:overlap val="-24"/>
        <c:axId val="307428328"/>
        <c:axId val="307430296"/>
      </c:barChart>
      <c:catAx>
        <c:axId val="3074283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07430296"/>
        <c:crosses val="autoZero"/>
        <c:auto val="1"/>
        <c:lblAlgn val="ctr"/>
        <c:lblOffset val="100"/>
        <c:noMultiLvlLbl val="0"/>
      </c:catAx>
      <c:valAx>
        <c:axId val="3074302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0742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cap="none" spc="50" normalizeH="0" baseline="0">
                <a:solidFill>
                  <a:schemeClr val="tx1">
                    <a:lumMod val="65000"/>
                    <a:lumOff val="35000"/>
                  </a:schemeClr>
                </a:solidFill>
                <a:latin typeface="+mj-lt"/>
                <a:ea typeface="+mj-ea"/>
                <a:cs typeface="+mj-cs"/>
              </a:defRPr>
            </a:pPr>
            <a:r>
              <a:rPr lang="en-US" sz="1400" b="1" dirty="0">
                <a:solidFill>
                  <a:schemeClr val="tx1"/>
                </a:solidFill>
                <a:latin typeface="+mn-lt"/>
              </a:rPr>
              <a:t>Spike in other Felonies </a:t>
            </a:r>
          </a:p>
        </c:rich>
      </c:tx>
      <c:overlay val="0"/>
      <c:spPr>
        <a:noFill/>
        <a:ln>
          <a:noFill/>
        </a:ln>
        <a:effectLst/>
      </c:spPr>
      <c:txPr>
        <a:bodyPr rot="0" spcFirstLastPara="1" vertOverflow="ellipsis" vert="horz" wrap="square" anchor="ctr" anchorCtr="1"/>
        <a:lstStyle/>
        <a:p>
          <a:pPr>
            <a:defRPr sz="14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24591643901757917"/>
          <c:y val="0.1402547770700637"/>
          <c:w val="0.67963351605658839"/>
          <c:h val="0.81049200060183557"/>
        </c:manualLayout>
      </c:layout>
      <c:barChart>
        <c:barDir val="col"/>
        <c:grouping val="clustered"/>
        <c:varyColors val="0"/>
        <c:ser>
          <c:idx val="0"/>
          <c:order val="0"/>
          <c:tx>
            <c:strRef>
              <c:f>Sheet1!$A$2</c:f>
              <c:strCache>
                <c:ptCount val="1"/>
                <c:pt idx="0">
                  <c:v>Other Felonies (including less serious violence and economic/property offenses, some burglaries and car thefts.)</c:v>
                </c:pt>
              </c:strCache>
            </c:strRef>
          </c:tx>
          <c:spPr>
            <a:solidFill>
              <a:srgbClr val="C00000"/>
            </a:solidFill>
            <a:ln>
              <a:noFill/>
            </a:ln>
            <a:effectLst/>
          </c:spPr>
          <c:invertIfNegative val="0"/>
          <c:dLbls>
            <c:delete val="1"/>
          </c:dLbls>
          <c:cat>
            <c:numRef>
              <c:f>Sheet1!$B$1:$D$1</c:f>
              <c:numCache>
                <c:formatCode>General</c:formatCode>
                <c:ptCount val="3"/>
                <c:pt idx="0">
                  <c:v>2018</c:v>
                </c:pt>
                <c:pt idx="1">
                  <c:v>2019</c:v>
                </c:pt>
                <c:pt idx="2">
                  <c:v>2020</c:v>
                </c:pt>
              </c:numCache>
            </c:numRef>
          </c:cat>
          <c:val>
            <c:numRef>
              <c:f>Sheet1!$B$2:$D$2</c:f>
              <c:numCache>
                <c:formatCode>#,##0</c:formatCode>
                <c:ptCount val="3"/>
                <c:pt idx="0">
                  <c:v>2851</c:v>
                </c:pt>
                <c:pt idx="1">
                  <c:v>2979</c:v>
                </c:pt>
                <c:pt idx="2">
                  <c:v>3535</c:v>
                </c:pt>
              </c:numCache>
            </c:numRef>
          </c:val>
          <c:extLst>
            <c:ext xmlns:c16="http://schemas.microsoft.com/office/drawing/2014/chart" uri="{C3380CC4-5D6E-409C-BE32-E72D297353CC}">
              <c16:uniqueId val="{00000000-78A4-49B4-9098-4B2D9E9D45B8}"/>
            </c:ext>
          </c:extLst>
        </c:ser>
        <c:dLbls>
          <c:dLblPos val="inEnd"/>
          <c:showLegendKey val="0"/>
          <c:showVal val="1"/>
          <c:showCatName val="0"/>
          <c:showSerName val="0"/>
          <c:showPercent val="0"/>
          <c:showBubbleSize val="0"/>
        </c:dLbls>
        <c:gapWidth val="80"/>
        <c:overlap val="25"/>
        <c:axId val="307261096"/>
        <c:axId val="307262736"/>
      </c:barChart>
      <c:catAx>
        <c:axId val="3072610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307262736"/>
        <c:crosses val="autoZero"/>
        <c:auto val="1"/>
        <c:lblAlgn val="ctr"/>
        <c:lblOffset val="100"/>
        <c:noMultiLvlLbl val="0"/>
      </c:catAx>
      <c:valAx>
        <c:axId val="307262736"/>
        <c:scaling>
          <c:orientation val="minMax"/>
          <c:max val="3600"/>
          <c:min val="2000"/>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307261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DFAEC-00B9-4C70-B193-47F1FA4A567C}" type="datetimeFigureOut">
              <a:rPr lang="en-US" smtClean="0"/>
              <a:t>9/21/2021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17001-0ADD-46BC-883F-E89DB7338D95}" type="slidenum">
              <a:rPr lang="en-US" smtClean="0"/>
              <a:t>‹#›</a:t>
            </a:fld>
            <a:endParaRPr lang="en-US" dirty="0"/>
          </a:p>
        </p:txBody>
      </p:sp>
    </p:spTree>
    <p:extLst>
      <p:ext uri="{BB962C8B-B14F-4D97-AF65-F5344CB8AC3E}">
        <p14:creationId xmlns:p14="http://schemas.microsoft.com/office/powerpoint/2010/main" val="3470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17001-0ADD-46BC-883F-E89DB7338D95}" type="slidenum">
              <a:rPr lang="en-US" smtClean="0"/>
              <a:t>2</a:t>
            </a:fld>
            <a:endParaRPr lang="en-US" dirty="0"/>
          </a:p>
        </p:txBody>
      </p:sp>
    </p:spTree>
    <p:extLst>
      <p:ext uri="{BB962C8B-B14F-4D97-AF65-F5344CB8AC3E}">
        <p14:creationId xmlns:p14="http://schemas.microsoft.com/office/powerpoint/2010/main" val="55414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updated map/graphic to go here.</a:t>
            </a:r>
          </a:p>
        </p:txBody>
      </p:sp>
      <p:sp>
        <p:nvSpPr>
          <p:cNvPr id="4" name="Slide Number Placeholder 3"/>
          <p:cNvSpPr>
            <a:spLocks noGrp="1"/>
          </p:cNvSpPr>
          <p:nvPr>
            <p:ph type="sldNum" sz="quarter" idx="5"/>
          </p:nvPr>
        </p:nvSpPr>
        <p:spPr/>
        <p:txBody>
          <a:bodyPr/>
          <a:lstStyle/>
          <a:p>
            <a:fld id="{26B17001-0ADD-46BC-883F-E89DB7338D95}" type="slidenum">
              <a:rPr lang="en-US" smtClean="0"/>
              <a:t>4</a:t>
            </a:fld>
            <a:endParaRPr lang="en-US" dirty="0"/>
          </a:p>
        </p:txBody>
      </p:sp>
    </p:spTree>
    <p:extLst>
      <p:ext uri="{BB962C8B-B14F-4D97-AF65-F5344CB8AC3E}">
        <p14:creationId xmlns:p14="http://schemas.microsoft.com/office/powerpoint/2010/main" val="261189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17001-0ADD-46BC-883F-E89DB7338D95}" type="slidenum">
              <a:rPr lang="en-US" smtClean="0"/>
              <a:t>5</a:t>
            </a:fld>
            <a:endParaRPr lang="en-US" dirty="0"/>
          </a:p>
        </p:txBody>
      </p:sp>
    </p:spTree>
    <p:extLst>
      <p:ext uri="{BB962C8B-B14F-4D97-AF65-F5344CB8AC3E}">
        <p14:creationId xmlns:p14="http://schemas.microsoft.com/office/powerpoint/2010/main" val="344680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17001-0ADD-46BC-883F-E89DB7338D95}" type="slidenum">
              <a:rPr lang="en-US" smtClean="0"/>
              <a:t>7</a:t>
            </a:fld>
            <a:endParaRPr lang="en-US" dirty="0"/>
          </a:p>
        </p:txBody>
      </p:sp>
    </p:spTree>
    <p:extLst>
      <p:ext uri="{BB962C8B-B14F-4D97-AF65-F5344CB8AC3E}">
        <p14:creationId xmlns:p14="http://schemas.microsoft.com/office/powerpoint/2010/main" val="194962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17001-0ADD-46BC-883F-E89DB7338D95}" type="slidenum">
              <a:rPr lang="en-US" smtClean="0"/>
              <a:t>11</a:t>
            </a:fld>
            <a:endParaRPr lang="en-US" dirty="0"/>
          </a:p>
        </p:txBody>
      </p:sp>
    </p:spTree>
    <p:extLst>
      <p:ext uri="{BB962C8B-B14F-4D97-AF65-F5344CB8AC3E}">
        <p14:creationId xmlns:p14="http://schemas.microsoft.com/office/powerpoint/2010/main" val="45177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17001-0ADD-46BC-883F-E89DB7338D95}" type="slidenum">
              <a:rPr lang="en-US" smtClean="0"/>
              <a:t>12</a:t>
            </a:fld>
            <a:endParaRPr lang="en-US" dirty="0"/>
          </a:p>
        </p:txBody>
      </p:sp>
    </p:spTree>
    <p:extLst>
      <p:ext uri="{BB962C8B-B14F-4D97-AF65-F5344CB8AC3E}">
        <p14:creationId xmlns:p14="http://schemas.microsoft.com/office/powerpoint/2010/main" val="60140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17001-0ADD-46BC-883F-E89DB7338D95}" type="slidenum">
              <a:rPr lang="en-US" smtClean="0"/>
              <a:t>13</a:t>
            </a:fld>
            <a:endParaRPr lang="en-US" dirty="0"/>
          </a:p>
        </p:txBody>
      </p:sp>
    </p:spTree>
    <p:extLst>
      <p:ext uri="{BB962C8B-B14F-4D97-AF65-F5344CB8AC3E}">
        <p14:creationId xmlns:p14="http://schemas.microsoft.com/office/powerpoint/2010/main" val="150761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17001-0ADD-46BC-883F-E89DB7338D95}" type="slidenum">
              <a:rPr lang="en-US" smtClean="0"/>
              <a:t>15</a:t>
            </a:fld>
            <a:endParaRPr lang="en-US" dirty="0"/>
          </a:p>
        </p:txBody>
      </p:sp>
    </p:spTree>
    <p:extLst>
      <p:ext uri="{BB962C8B-B14F-4D97-AF65-F5344CB8AC3E}">
        <p14:creationId xmlns:p14="http://schemas.microsoft.com/office/powerpoint/2010/main" val="421264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F116-F555-463C-937D-353A12C0C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99C4E2-AFBD-4370-A208-7C3076FA6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524EE-4035-4B7F-B4CF-A71FC4FD17BD}"/>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5" name="Footer Placeholder 4">
            <a:extLst>
              <a:ext uri="{FF2B5EF4-FFF2-40B4-BE49-F238E27FC236}">
                <a16:creationId xmlns:a16="http://schemas.microsoft.com/office/drawing/2014/main" id="{7DD5FD0C-6C08-4AA5-B382-56537D534B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ABB592-A5DF-41BD-AF63-8D24E570D8BB}"/>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12445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13FE-4EF9-4837-A5C2-B400C9CDF0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0B2FA-F320-4464-8A6F-65B18E2CD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5D50D-7196-4B81-B868-9D1069CF9C58}"/>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5" name="Footer Placeholder 4">
            <a:extLst>
              <a:ext uri="{FF2B5EF4-FFF2-40B4-BE49-F238E27FC236}">
                <a16:creationId xmlns:a16="http://schemas.microsoft.com/office/drawing/2014/main" id="{2D14BE22-18CB-4F5A-8FE8-C4AAA273E2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522F54-3F6F-4A0A-8B8B-34DB8BDFFDC6}"/>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415782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C3AE3-7E44-4BFF-9100-40AB676114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4B385-1A08-4EFB-9538-EEC5F2CF3C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AC767-F7AC-4C51-A1B2-18DF87819D37}"/>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5" name="Footer Placeholder 4">
            <a:extLst>
              <a:ext uri="{FF2B5EF4-FFF2-40B4-BE49-F238E27FC236}">
                <a16:creationId xmlns:a16="http://schemas.microsoft.com/office/drawing/2014/main" id="{7C5EDE60-E6E9-4360-A2E7-03B818127A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B41D28-7F47-44F3-BE15-EF2D3EED3BAB}"/>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410887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492C-62D4-44D2-AF46-94138EBBC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7F78E-8C79-4622-BC8B-7397ACB0CD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045E6-6567-48FD-8F4C-0D51B69651D8}"/>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5" name="Footer Placeholder 4">
            <a:extLst>
              <a:ext uri="{FF2B5EF4-FFF2-40B4-BE49-F238E27FC236}">
                <a16:creationId xmlns:a16="http://schemas.microsoft.com/office/drawing/2014/main" id="{43A90B88-38A6-4BE1-87AE-7B22F52721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B5B0E6-0FA5-4724-A668-EA71235FEC85}"/>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6484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03B5-B12F-4B1C-9D2A-8C861944D2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1B998-1BC8-4667-85F7-35C086AA5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C9C4E-A4CE-4786-A5B6-D7020DF3AE01}"/>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5" name="Footer Placeholder 4">
            <a:extLst>
              <a:ext uri="{FF2B5EF4-FFF2-40B4-BE49-F238E27FC236}">
                <a16:creationId xmlns:a16="http://schemas.microsoft.com/office/drawing/2014/main" id="{DB0B959D-3C17-4105-A984-9DACB199F0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1F7C25-C362-4223-81F4-19942E2DAEF1}"/>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7168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8D1D-CBDA-40BA-9706-0E3C2E735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68D37-DF2F-406E-A6F6-292838D83D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6B5C77-96F2-45F0-AC6B-3C44F3E8B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746A-1850-4BCA-AD83-BDFAD08EC5C9}"/>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6" name="Footer Placeholder 5">
            <a:extLst>
              <a:ext uri="{FF2B5EF4-FFF2-40B4-BE49-F238E27FC236}">
                <a16:creationId xmlns:a16="http://schemas.microsoft.com/office/drawing/2014/main" id="{A953065F-9DB5-4014-95ED-D77387DD9A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FD47A0-666D-47CE-8ED4-E9ECD47D53D1}"/>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253609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3796-B85A-4539-B6D4-1D2E5B5C97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66F35-BA23-4E7A-B1BF-EE2BC2496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2F19A8-D8F6-47AD-83EF-8787551E2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A5F0C6-031D-4310-A543-7AA8A192A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086D7A-5AF9-4AD8-A8A7-EBC968B84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8823E-9250-460D-BFE3-9BCD640DDA06}"/>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8" name="Footer Placeholder 7">
            <a:extLst>
              <a:ext uri="{FF2B5EF4-FFF2-40B4-BE49-F238E27FC236}">
                <a16:creationId xmlns:a16="http://schemas.microsoft.com/office/drawing/2014/main" id="{48CB7CBF-0500-4473-BC34-27BAF8A98C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3774EB-432A-490E-BE66-24E4A373A797}"/>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157260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EAEC-A947-463F-BC8E-59E7DA5E96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0B1DC-9CD2-415D-BD14-F37473485EB3}"/>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4" name="Footer Placeholder 3">
            <a:extLst>
              <a:ext uri="{FF2B5EF4-FFF2-40B4-BE49-F238E27FC236}">
                <a16:creationId xmlns:a16="http://schemas.microsoft.com/office/drawing/2014/main" id="{E39217A1-AB4D-4A93-89FB-6A706FDFED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681695-40E6-4EAD-92B3-94C053528A55}"/>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295214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4DE3E-C4B4-47CA-8109-3D4CC02CF507}"/>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3" name="Footer Placeholder 2">
            <a:extLst>
              <a:ext uri="{FF2B5EF4-FFF2-40B4-BE49-F238E27FC236}">
                <a16:creationId xmlns:a16="http://schemas.microsoft.com/office/drawing/2014/main" id="{2BB8D1B8-B67A-46CA-B942-B8FDB6B965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F3A74A-C173-4DC4-86CB-1E184BC0963B}"/>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248762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1CEF-1979-43AC-A11E-61BA23404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7BBFB7-D96A-423C-92C2-B1E85C6AF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063C0E-B4C9-4C17-A80C-50C723021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03693-63A0-4BDC-BE21-FADF64FE5F65}"/>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6" name="Footer Placeholder 5">
            <a:extLst>
              <a:ext uri="{FF2B5EF4-FFF2-40B4-BE49-F238E27FC236}">
                <a16:creationId xmlns:a16="http://schemas.microsoft.com/office/drawing/2014/main" id="{1692D89F-12EC-401E-BB4D-DDD85B4060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6F41E3-025A-4663-8EBB-2D5C32045B72}"/>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235866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8B6E-AE9D-48CA-9AD3-70712AAE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617069-97FD-40C4-B600-6D28CEDCE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875BE7-8F88-452D-A961-DA82A496D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0FA74-F771-45F3-9E57-F9D879AE68DB}"/>
              </a:ext>
            </a:extLst>
          </p:cNvPr>
          <p:cNvSpPr>
            <a:spLocks noGrp="1"/>
          </p:cNvSpPr>
          <p:nvPr>
            <p:ph type="dt" sz="half" idx="10"/>
          </p:nvPr>
        </p:nvSpPr>
        <p:spPr/>
        <p:txBody>
          <a:bodyPr/>
          <a:lstStyle/>
          <a:p>
            <a:fld id="{93E5218B-03E1-40C6-8DF7-AFE7332033D6}" type="datetimeFigureOut">
              <a:rPr lang="en-US" smtClean="0"/>
              <a:t>9/21/2021</a:t>
            </a:fld>
            <a:endParaRPr lang="en-US" dirty="0"/>
          </a:p>
        </p:txBody>
      </p:sp>
      <p:sp>
        <p:nvSpPr>
          <p:cNvPr id="6" name="Footer Placeholder 5">
            <a:extLst>
              <a:ext uri="{FF2B5EF4-FFF2-40B4-BE49-F238E27FC236}">
                <a16:creationId xmlns:a16="http://schemas.microsoft.com/office/drawing/2014/main" id="{2AE67BD7-AF4B-47CE-AB1B-9254C925EC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09863E-EE7F-4EE4-B9D9-221811C9F02B}"/>
              </a:ext>
            </a:extLst>
          </p:cNvPr>
          <p:cNvSpPr>
            <a:spLocks noGrp="1"/>
          </p:cNvSpPr>
          <p:nvPr>
            <p:ph type="sldNum" sz="quarter" idx="12"/>
          </p:nvPr>
        </p:nvSpPr>
        <p:spPr/>
        <p:txBody>
          <a:bodyPr/>
          <a:lstStyle/>
          <a:p>
            <a:fld id="{3A57E5D0-20F4-4E1F-8353-828F986DE584}" type="slidenum">
              <a:rPr lang="en-US" smtClean="0"/>
              <a:t>‹#›</a:t>
            </a:fld>
            <a:endParaRPr lang="en-US" dirty="0"/>
          </a:p>
        </p:txBody>
      </p:sp>
    </p:spTree>
    <p:extLst>
      <p:ext uri="{BB962C8B-B14F-4D97-AF65-F5344CB8AC3E}">
        <p14:creationId xmlns:p14="http://schemas.microsoft.com/office/powerpoint/2010/main" val="362538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AEEEB-1C57-4D88-A5B4-279C55D19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A9876-EB5E-4F3A-B07E-D5125B2EB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6AC41-3E52-47A8-BB4B-9AAA44C64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5218B-03E1-40C6-8DF7-AFE7332033D6}" type="datetimeFigureOut">
              <a:rPr lang="en-US" smtClean="0"/>
              <a:t>9/21/2021</a:t>
            </a:fld>
            <a:endParaRPr lang="en-US" dirty="0"/>
          </a:p>
        </p:txBody>
      </p:sp>
      <p:sp>
        <p:nvSpPr>
          <p:cNvPr id="5" name="Footer Placeholder 4">
            <a:extLst>
              <a:ext uri="{FF2B5EF4-FFF2-40B4-BE49-F238E27FC236}">
                <a16:creationId xmlns:a16="http://schemas.microsoft.com/office/drawing/2014/main" id="{45A74462-EF53-402D-B62C-68CE2ECEB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8E6FA0-C004-4826-A564-4150E980E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7E5D0-20F4-4E1F-8353-828F986DE584}" type="slidenum">
              <a:rPr lang="en-US" smtClean="0"/>
              <a:t>‹#›</a:t>
            </a:fld>
            <a:endParaRPr lang="en-US" dirty="0"/>
          </a:p>
        </p:txBody>
      </p:sp>
    </p:spTree>
    <p:extLst>
      <p:ext uri="{BB962C8B-B14F-4D97-AF65-F5344CB8AC3E}">
        <p14:creationId xmlns:p14="http://schemas.microsoft.com/office/powerpoint/2010/main" val="325098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C78D-21ED-4DCE-82C5-5FC4A3863B03}"/>
              </a:ext>
            </a:extLst>
          </p:cNvPr>
          <p:cNvSpPr>
            <a:spLocks noGrp="1"/>
          </p:cNvSpPr>
          <p:nvPr>
            <p:ph type="ctrTitle"/>
          </p:nvPr>
        </p:nvSpPr>
        <p:spPr>
          <a:xfrm>
            <a:off x="415461" y="2814815"/>
            <a:ext cx="6456991" cy="326374"/>
          </a:xfrm>
        </p:spPr>
        <p:txBody>
          <a:bodyPr>
            <a:normAutofit fontScale="90000"/>
          </a:bodyPr>
          <a:lstStyle/>
          <a:p>
            <a:pPr algn="l"/>
            <a:r>
              <a:rPr lang="en-US" sz="4000" b="1" dirty="0">
                <a:solidFill>
                  <a:schemeClr val="bg1"/>
                </a:solidFill>
              </a:rPr>
              <a:t>Newcastle City Council</a:t>
            </a:r>
            <a:br>
              <a:rPr lang="en-US" sz="3600" dirty="0">
                <a:solidFill>
                  <a:schemeClr val="bg1"/>
                </a:solidFill>
              </a:rPr>
            </a:br>
            <a:br>
              <a:rPr lang="en-US" sz="2700" dirty="0">
                <a:solidFill>
                  <a:schemeClr val="bg1"/>
                </a:solidFill>
              </a:rPr>
            </a:br>
            <a:r>
              <a:rPr lang="en-US" sz="3100" i="1" dirty="0">
                <a:solidFill>
                  <a:schemeClr val="bg1"/>
                </a:solidFill>
              </a:rPr>
              <a:t>September 21, 2021</a:t>
            </a:r>
            <a:endParaRPr lang="en-US" sz="3100" b="1" i="1" dirty="0">
              <a:solidFill>
                <a:schemeClr val="bg1"/>
              </a:solidFill>
              <a:latin typeface="Abadi"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489" t="15851" r="6847" b="8186"/>
          <a:stretch/>
        </p:blipFill>
        <p:spPr>
          <a:xfrm>
            <a:off x="8372276" y="3959441"/>
            <a:ext cx="3505645" cy="2512380"/>
          </a:xfrm>
          <a:prstGeom prst="rect">
            <a:avLst/>
          </a:prstGeom>
        </p:spPr>
      </p:pic>
      <p:sp>
        <p:nvSpPr>
          <p:cNvPr id="4" name="Rectangle 3"/>
          <p:cNvSpPr/>
          <p:nvPr/>
        </p:nvSpPr>
        <p:spPr>
          <a:xfrm>
            <a:off x="415461" y="472460"/>
            <a:ext cx="11256585" cy="1107996"/>
          </a:xfrm>
          <a:prstGeom prst="rect">
            <a:avLst/>
          </a:prstGeom>
        </p:spPr>
        <p:txBody>
          <a:bodyPr wrap="square">
            <a:spAutoFit/>
          </a:bodyPr>
          <a:lstStyle/>
          <a:p>
            <a:r>
              <a:rPr lang="en-US" sz="6600" b="1" dirty="0">
                <a:solidFill>
                  <a:schemeClr val="bg1"/>
                </a:solidFill>
              </a:rPr>
              <a:t>State of King County</a:t>
            </a:r>
            <a:endParaRPr lang="en-US" sz="6600" dirty="0">
              <a:solidFill>
                <a:schemeClr val="bg1"/>
              </a:solidFill>
            </a:endParaRPr>
          </a:p>
        </p:txBody>
      </p:sp>
      <p:sp>
        <p:nvSpPr>
          <p:cNvPr id="6" name="Title 1">
            <a:extLst>
              <a:ext uri="{FF2B5EF4-FFF2-40B4-BE49-F238E27FC236}">
                <a16:creationId xmlns:a16="http://schemas.microsoft.com/office/drawing/2014/main" id="{91E0C78D-21ED-4DCE-82C5-5FC4A3863B03}"/>
              </a:ext>
            </a:extLst>
          </p:cNvPr>
          <p:cNvSpPr txBox="1">
            <a:spLocks/>
          </p:cNvSpPr>
          <p:nvPr/>
        </p:nvSpPr>
        <p:spPr>
          <a:xfrm>
            <a:off x="1174738" y="5215631"/>
            <a:ext cx="7084522" cy="129614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200" b="1" dirty="0">
                <a:solidFill>
                  <a:schemeClr val="bg1"/>
                </a:solidFill>
              </a:rPr>
              <a:t>King County Councilmember Reagan Dunn</a:t>
            </a:r>
            <a:br>
              <a:rPr lang="en-US" sz="3200" b="1" dirty="0">
                <a:solidFill>
                  <a:schemeClr val="bg1"/>
                </a:solidFill>
              </a:rPr>
            </a:br>
            <a:r>
              <a:rPr lang="en-US" sz="3200" b="1" dirty="0">
                <a:solidFill>
                  <a:schemeClr val="bg1"/>
                </a:solidFill>
              </a:rPr>
              <a:t>District 9</a:t>
            </a:r>
            <a:endParaRPr lang="en-US" sz="2700" b="1" i="1" dirty="0">
              <a:solidFill>
                <a:schemeClr val="bg1"/>
              </a:solidFill>
              <a:latin typeface="Abadi" panose="020B0604020202020204" pitchFamily="34" charset="0"/>
            </a:endParaRPr>
          </a:p>
        </p:txBody>
      </p:sp>
    </p:spTree>
    <p:extLst>
      <p:ext uri="{BB962C8B-B14F-4D97-AF65-F5344CB8AC3E}">
        <p14:creationId xmlns:p14="http://schemas.microsoft.com/office/powerpoint/2010/main" val="373719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955" y="289680"/>
            <a:ext cx="10450603" cy="830997"/>
          </a:xfrm>
          <a:prstGeom prst="rect">
            <a:avLst/>
          </a:prstGeom>
        </p:spPr>
        <p:txBody>
          <a:bodyPr wrap="square">
            <a:spAutoFit/>
          </a:bodyPr>
          <a:lstStyle/>
          <a:p>
            <a:r>
              <a:rPr lang="en-US" sz="4800" b="1" dirty="0">
                <a:solidFill>
                  <a:srgbClr val="990000"/>
                </a:solidFill>
              </a:rPr>
              <a:t>HOMELESSNESS LEGISLATION</a:t>
            </a:r>
            <a:endParaRPr lang="en-US" sz="4800" dirty="0">
              <a:solidFill>
                <a:srgbClr val="990000"/>
              </a:solidFill>
            </a:endParaRPr>
          </a:p>
        </p:txBody>
      </p:sp>
      <p:sp>
        <p:nvSpPr>
          <p:cNvPr id="2" name="TextBox 1">
            <a:extLst>
              <a:ext uri="{FF2B5EF4-FFF2-40B4-BE49-F238E27FC236}">
                <a16:creationId xmlns:a16="http://schemas.microsoft.com/office/drawing/2014/main" id="{863EB09F-1A0A-40F8-8DFE-2092A4709BA0}"/>
              </a:ext>
            </a:extLst>
          </p:cNvPr>
          <p:cNvSpPr txBox="1"/>
          <p:nvPr/>
        </p:nvSpPr>
        <p:spPr>
          <a:xfrm>
            <a:off x="340311" y="1243785"/>
            <a:ext cx="11511378" cy="563231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Repurposing City Hall Park:</a:t>
            </a:r>
          </a:p>
          <a:p>
            <a:pPr marL="742950" lvl="1" indent="-285750">
              <a:buFont typeface="Arial" panose="020B0604020202020204" pitchFamily="34" charset="0"/>
              <a:buChar char="•"/>
            </a:pPr>
            <a:r>
              <a:rPr lang="en-US" sz="2000" dirty="0"/>
              <a:t>After legislation to condemn City Hall Park and public outcry from Judges and employees, City Hall Park was cleared of homeless encampments. </a:t>
            </a:r>
          </a:p>
          <a:p>
            <a:pPr marL="742950" lvl="1" indent="-285750">
              <a:buFont typeface="Arial" panose="020B0604020202020204" pitchFamily="34" charset="0"/>
              <a:buChar char="•"/>
            </a:pPr>
            <a:r>
              <a:rPr lang="en-US" sz="2000" dirty="0"/>
              <a:t>This legislation would explore a land swap with the City of Seattle, so City Hall Park would be controlled by King County and brought into the downtown County Campus.</a:t>
            </a:r>
          </a:p>
          <a:p>
            <a:pPr marL="742950" lvl="1" indent="-285750">
              <a:buFont typeface="Arial" panose="020B0604020202020204" pitchFamily="34" charset="0"/>
              <a:buChar char="•"/>
            </a:pPr>
            <a:r>
              <a:rPr lang="en-US" sz="2000" b="1" dirty="0"/>
              <a:t>Status</a:t>
            </a:r>
            <a:r>
              <a:rPr lang="en-US" sz="2000" dirty="0"/>
              <a:t>: In Committee</a:t>
            </a:r>
            <a:br>
              <a:rPr lang="en-US" sz="2000" dirty="0"/>
            </a:br>
            <a:endParaRPr lang="en-US" sz="2000" dirty="0"/>
          </a:p>
          <a:p>
            <a:pPr marL="285750" indent="-285750">
              <a:buFont typeface="Arial" panose="020B0604020202020204" pitchFamily="34" charset="0"/>
              <a:buChar char="•"/>
            </a:pPr>
            <a:r>
              <a:rPr lang="en-US" sz="2000" b="1" dirty="0"/>
              <a:t>Creating homeless outreach teams:</a:t>
            </a:r>
          </a:p>
          <a:p>
            <a:pPr marL="742950" lvl="1" indent="-285750">
              <a:buFont typeface="Arial" panose="020B0604020202020204" pitchFamily="34" charset="0"/>
              <a:buChar char="•"/>
            </a:pPr>
            <a:r>
              <a:rPr lang="en-US" sz="2000" dirty="0"/>
              <a:t>Creates homeless outreach teams to connect the homeless in unincorporated King County with services and shelters.</a:t>
            </a:r>
          </a:p>
          <a:p>
            <a:pPr marL="742950" lvl="1" indent="-285750">
              <a:buFont typeface="Arial" panose="020B0604020202020204" pitchFamily="34" charset="0"/>
              <a:buChar char="•"/>
            </a:pPr>
            <a:r>
              <a:rPr lang="en-US" sz="2000" b="1" dirty="0"/>
              <a:t>Status: </a:t>
            </a:r>
            <a:r>
              <a:rPr lang="en-US" sz="2000" dirty="0"/>
              <a:t>In Committee</a:t>
            </a:r>
            <a:br>
              <a:rPr lang="en-US" sz="2000" dirty="0"/>
            </a:br>
            <a:endParaRPr lang="en-US" sz="2000" dirty="0"/>
          </a:p>
          <a:p>
            <a:pPr marL="285750" indent="-285750">
              <a:buFont typeface="Arial" panose="020B0604020202020204" pitchFamily="34" charset="0"/>
              <a:buChar char="•"/>
            </a:pPr>
            <a:r>
              <a:rPr lang="en-US" sz="2000" b="1" dirty="0"/>
              <a:t>Creating standards for clearing homeless encampments:</a:t>
            </a:r>
          </a:p>
          <a:p>
            <a:pPr marL="742950" lvl="1" indent="-285750">
              <a:buFont typeface="Arial" panose="020B0604020202020204" pitchFamily="34" charset="0"/>
              <a:buChar char="•"/>
            </a:pPr>
            <a:r>
              <a:rPr lang="en-US" sz="2000" dirty="0"/>
              <a:t>King County lacks guidelines for when and how to clear homeless encampments in unincorporated King County.</a:t>
            </a:r>
          </a:p>
          <a:p>
            <a:pPr marL="742950" lvl="1" indent="-285750">
              <a:buFont typeface="Arial" panose="020B0604020202020204" pitchFamily="34" charset="0"/>
              <a:buChar char="•"/>
            </a:pPr>
            <a:r>
              <a:rPr lang="en-US" sz="2000" dirty="0"/>
              <a:t>The goal is to create standards for how to respond to homeless encampments. </a:t>
            </a:r>
          </a:p>
          <a:p>
            <a:pPr marL="742950" lvl="1" indent="-285750">
              <a:buFont typeface="Arial" panose="020B0604020202020204" pitchFamily="34" charset="0"/>
              <a:buChar char="•"/>
            </a:pPr>
            <a:r>
              <a:rPr lang="en-US" sz="2000" b="1" dirty="0"/>
              <a:t>Status: </a:t>
            </a:r>
            <a:r>
              <a:rPr lang="en-US" sz="2000" dirty="0"/>
              <a:t>In Committee</a:t>
            </a:r>
          </a:p>
          <a:p>
            <a:endParaRPr lang="en-US" sz="2000" b="1" dirty="0"/>
          </a:p>
        </p:txBody>
      </p:sp>
    </p:spTree>
    <p:extLst>
      <p:ext uri="{BB962C8B-B14F-4D97-AF65-F5344CB8AC3E}">
        <p14:creationId xmlns:p14="http://schemas.microsoft.com/office/powerpoint/2010/main" val="212800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945DDA-DAD4-4F3F-A927-504B6AAB0B4E}"/>
              </a:ext>
            </a:extLst>
          </p:cNvPr>
          <p:cNvSpPr txBox="1"/>
          <p:nvPr/>
        </p:nvSpPr>
        <p:spPr>
          <a:xfrm>
            <a:off x="502849" y="2182696"/>
            <a:ext cx="5593150"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Conference on Addiction Disorders:</a:t>
            </a:r>
          </a:p>
          <a:p>
            <a:pPr marL="742950" lvl="1" indent="-285750">
              <a:buFont typeface="Arial" panose="020B0604020202020204" pitchFamily="34" charset="0"/>
              <a:buChar char="•"/>
            </a:pPr>
            <a:r>
              <a:rPr lang="en-US" sz="2000" dirty="0"/>
              <a:t>Hosted King County’s first conference on addiction and recovery, attended virtually by 200 people.</a:t>
            </a:r>
          </a:p>
          <a:p>
            <a:pPr marL="285750" indent="-285750">
              <a:buFont typeface="Arial" panose="020B0604020202020204" pitchFamily="34" charset="0"/>
              <a:buChar char="•"/>
            </a:pPr>
            <a:endParaRPr lang="en-US" sz="2000" b="1" dirty="0">
              <a:latin typeface="Calbri"/>
            </a:endParaRPr>
          </a:p>
          <a:p>
            <a:pPr marL="285750" indent="-285750">
              <a:buFont typeface="Arial" panose="020B0604020202020204" pitchFamily="34" charset="0"/>
              <a:buChar char="•"/>
            </a:pPr>
            <a:r>
              <a:rPr lang="en-US" sz="2000" b="1" dirty="0">
                <a:latin typeface="Calbri"/>
              </a:rPr>
              <a:t>Protecting Virtual Recovery Meetings:</a:t>
            </a:r>
          </a:p>
          <a:p>
            <a:pPr marL="742950" lvl="1" indent="-285750">
              <a:buFont typeface="Arial" panose="020B0604020202020204" pitchFamily="34" charset="0"/>
              <a:buChar char="•"/>
            </a:pPr>
            <a:r>
              <a:rPr lang="en-US" sz="2000" dirty="0"/>
              <a:t>Sponsored legislation to create a civil penalty for unauthorized recording or hacking of online recovery meetings. </a:t>
            </a:r>
          </a:p>
          <a:p>
            <a:pPr marL="742950" lvl="1" indent="-285750">
              <a:buFont typeface="Arial" panose="020B0604020202020204" pitchFamily="34" charset="0"/>
              <a:buChar char="•"/>
            </a:pPr>
            <a:endParaRPr lang="en-US" sz="2000" b="1" dirty="0">
              <a:latin typeface="Calbri"/>
            </a:endParaRPr>
          </a:p>
          <a:p>
            <a:pPr marL="285750" indent="-285750">
              <a:buFont typeface="Arial" panose="020B0604020202020204" pitchFamily="34" charset="0"/>
              <a:buChar char="•"/>
            </a:pPr>
            <a:r>
              <a:rPr lang="en-US" sz="2000" b="1" dirty="0">
                <a:latin typeface="Calbri"/>
              </a:rPr>
              <a:t>Funding for Recovery Café:</a:t>
            </a:r>
          </a:p>
          <a:p>
            <a:pPr marL="742950" lvl="1" indent="-285750">
              <a:buFont typeface="Arial" panose="020B0604020202020204" pitchFamily="34" charset="0"/>
              <a:buChar char="•"/>
            </a:pPr>
            <a:r>
              <a:rPr lang="en-US" sz="2000" dirty="0">
                <a:latin typeface="Calbri"/>
              </a:rPr>
              <a:t>Delivered $500k to support Recovery Café’s services for those in recovery.</a:t>
            </a:r>
          </a:p>
          <a:p>
            <a:pPr lvl="1"/>
            <a:endParaRPr lang="en-US" sz="2000" dirty="0">
              <a:latin typeface="Calbri"/>
            </a:endParaRPr>
          </a:p>
        </p:txBody>
      </p:sp>
      <p:sp>
        <p:nvSpPr>
          <p:cNvPr id="7" name="Rectangle 6"/>
          <p:cNvSpPr/>
          <p:nvPr/>
        </p:nvSpPr>
        <p:spPr>
          <a:xfrm>
            <a:off x="129067" y="94906"/>
            <a:ext cx="11933865" cy="2123658"/>
          </a:xfrm>
          <a:prstGeom prst="rect">
            <a:avLst/>
          </a:prstGeom>
        </p:spPr>
        <p:txBody>
          <a:bodyPr wrap="square">
            <a:spAutoFit/>
          </a:bodyPr>
          <a:lstStyle/>
          <a:p>
            <a:r>
              <a:rPr lang="en-US" sz="6600" b="1" dirty="0">
                <a:solidFill>
                  <a:srgbClr val="990000"/>
                </a:solidFill>
              </a:rPr>
              <a:t>SUPPORTING ADDICTION RECOVERY AND MENTAL HEALTH</a:t>
            </a:r>
            <a:endParaRPr lang="en-US" sz="6600" dirty="0">
              <a:solidFill>
                <a:srgbClr val="990000"/>
              </a:solidFill>
            </a:endParaRPr>
          </a:p>
        </p:txBody>
      </p:sp>
      <p:pic>
        <p:nvPicPr>
          <p:cNvPr id="3" name="Picture 2">
            <a:extLst>
              <a:ext uri="{FF2B5EF4-FFF2-40B4-BE49-F238E27FC236}">
                <a16:creationId xmlns:a16="http://schemas.microsoft.com/office/drawing/2014/main" id="{07D593CA-3FE8-4598-A370-BF2DC2BE4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781" y="2218564"/>
            <a:ext cx="5467231" cy="4100423"/>
          </a:xfrm>
          <a:prstGeom prst="rect">
            <a:avLst/>
          </a:prstGeom>
        </p:spPr>
      </p:pic>
    </p:spTree>
    <p:extLst>
      <p:ext uri="{BB962C8B-B14F-4D97-AF65-F5344CB8AC3E}">
        <p14:creationId xmlns:p14="http://schemas.microsoft.com/office/powerpoint/2010/main" val="13166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749" y="1264197"/>
            <a:ext cx="5094480" cy="6894195"/>
          </a:xfrm>
          <a:prstGeom prst="rect">
            <a:avLst/>
          </a:prstGeom>
        </p:spPr>
        <p:txBody>
          <a:bodyPr wrap="square">
            <a:spAutoFit/>
          </a:bodyPr>
          <a:lstStyle/>
          <a:p>
            <a:r>
              <a:rPr lang="en-US" b="1" dirty="0"/>
              <a:t>Violent Crime on the Rise: </a:t>
            </a:r>
            <a:r>
              <a:rPr lang="en-US" dirty="0"/>
              <a:t>2021 is on track to be a record year in gun violence and homicide. </a:t>
            </a:r>
            <a:br>
              <a:rPr lang="en-US" b="1" dirty="0">
                <a:highlight>
                  <a:srgbClr val="FFFF00"/>
                </a:highlight>
              </a:rPr>
            </a:br>
            <a:endParaRPr lang="en-US" b="1" dirty="0">
              <a:highlight>
                <a:srgbClr val="FFFF00"/>
              </a:highlight>
            </a:endParaRPr>
          </a:p>
          <a:p>
            <a:pPr marL="285750" indent="-285750">
              <a:buFont typeface="Arial" panose="020B0604020202020204" pitchFamily="34" charset="0"/>
              <a:buChar char="•"/>
            </a:pPr>
            <a:r>
              <a:rPr lang="en-US" b="1" i="1" dirty="0"/>
              <a:t>1,025 Shots Fired in 2020 </a:t>
            </a:r>
            <a:r>
              <a:rPr lang="en-US" dirty="0"/>
              <a:t>– 19% increase compared to the three-year average of 870 shots fired. </a:t>
            </a:r>
          </a:p>
          <a:p>
            <a:pPr marL="742950" lvl="1" indent="-285750">
              <a:buFont typeface="Arial" panose="020B0604020202020204" pitchFamily="34" charset="0"/>
              <a:buChar char="•"/>
            </a:pPr>
            <a:r>
              <a:rPr lang="en-US" dirty="0"/>
              <a:t>580 shots fired in Q1-Q2 in 2021, up 33% from the 3-year average.</a:t>
            </a:r>
          </a:p>
          <a:p>
            <a:pPr marL="285750" indent="-285750">
              <a:buFont typeface="Arial" panose="020B0604020202020204" pitchFamily="34" charset="0"/>
              <a:buChar char="•"/>
            </a:pPr>
            <a:endParaRPr lang="en-US" b="1" i="1" dirty="0">
              <a:highlight>
                <a:srgbClr val="FFFF00"/>
              </a:highlight>
            </a:endParaRPr>
          </a:p>
          <a:p>
            <a:pPr marL="285750" indent="-285750">
              <a:buFont typeface="Arial" panose="020B0604020202020204" pitchFamily="34" charset="0"/>
              <a:buChar char="•"/>
            </a:pPr>
            <a:r>
              <a:rPr lang="en-US" b="1" i="1" dirty="0"/>
              <a:t>337 shooting victims</a:t>
            </a:r>
            <a:r>
              <a:rPr lang="en-US" dirty="0"/>
              <a:t> – 36% rise in shooting victims in from the three-year average</a:t>
            </a:r>
          </a:p>
          <a:p>
            <a:pPr marL="742950" lvl="1" indent="-285750">
              <a:buFont typeface="Arial" panose="020B0604020202020204" pitchFamily="34" charset="0"/>
              <a:buChar char="•"/>
            </a:pPr>
            <a:r>
              <a:rPr lang="en-US" dirty="0"/>
              <a:t>196 shooting victims in Q1-Q2 of 2021.</a:t>
            </a:r>
          </a:p>
          <a:p>
            <a:pPr marL="285750" indent="-285750">
              <a:buFont typeface="Arial" panose="020B0604020202020204" pitchFamily="34" charset="0"/>
              <a:buChar char="•"/>
            </a:pPr>
            <a:endParaRPr lang="en-US" b="1" i="1" dirty="0"/>
          </a:p>
          <a:p>
            <a:pPr marL="285750" indent="-285750">
              <a:buFont typeface="Arial" panose="020B0604020202020204" pitchFamily="34" charset="0"/>
              <a:buChar char="•"/>
            </a:pPr>
            <a:r>
              <a:rPr lang="en-US" b="1" i="1" dirty="0"/>
              <a:t>95 homicides </a:t>
            </a:r>
            <a:r>
              <a:rPr lang="en-US" dirty="0"/>
              <a:t>– Homicides and murders have spiked 86% over the past three years, increasing from 51 homicides in 2018 to 70 homicides in 2019 and 95 homicides in 2020.</a:t>
            </a:r>
          </a:p>
          <a:p>
            <a:pPr marL="742950" lvl="1" indent="-285750">
              <a:buFont typeface="Arial" panose="020B0604020202020204" pitchFamily="34" charset="0"/>
              <a:buChar char="•"/>
            </a:pPr>
            <a:r>
              <a:rPr lang="en-US" dirty="0"/>
              <a:t>There have been 101 potential homicides so far in 2021. </a:t>
            </a:r>
          </a:p>
          <a:p>
            <a:endParaRPr lang="en-US" sz="2000" dirty="0">
              <a:highlight>
                <a:srgbClr val="FFFF00"/>
              </a:highlight>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p:txBody>
      </p:sp>
      <p:sp>
        <p:nvSpPr>
          <p:cNvPr id="3" name="Rectangle 2"/>
          <p:cNvSpPr/>
          <p:nvPr/>
        </p:nvSpPr>
        <p:spPr>
          <a:xfrm>
            <a:off x="287749" y="156201"/>
            <a:ext cx="11275894" cy="1107996"/>
          </a:xfrm>
          <a:prstGeom prst="rect">
            <a:avLst/>
          </a:prstGeom>
        </p:spPr>
        <p:txBody>
          <a:bodyPr wrap="square">
            <a:spAutoFit/>
          </a:bodyPr>
          <a:lstStyle/>
          <a:p>
            <a:r>
              <a:rPr lang="en-US" sz="6600" b="1" dirty="0">
                <a:solidFill>
                  <a:srgbClr val="990000"/>
                </a:solidFill>
              </a:rPr>
              <a:t>PUBLIC SAFETY</a:t>
            </a:r>
            <a:endParaRPr lang="en-US" sz="6600" dirty="0">
              <a:solidFill>
                <a:srgbClr val="990000"/>
              </a:solidFill>
            </a:endParaRPr>
          </a:p>
        </p:txBody>
      </p:sp>
      <p:graphicFrame>
        <p:nvGraphicFramePr>
          <p:cNvPr id="7" name="Chart 6">
            <a:extLst>
              <a:ext uri="{FF2B5EF4-FFF2-40B4-BE49-F238E27FC236}">
                <a16:creationId xmlns:a16="http://schemas.microsoft.com/office/drawing/2014/main" id="{B942B7B5-1F5F-414F-8339-D9FD8209ECB9}"/>
              </a:ext>
            </a:extLst>
          </p:cNvPr>
          <p:cNvGraphicFramePr>
            <a:graphicFrameLocks/>
          </p:cNvGraphicFramePr>
          <p:nvPr>
            <p:extLst>
              <p:ext uri="{D42A27DB-BD31-4B8C-83A1-F6EECF244321}">
                <p14:modId xmlns:p14="http://schemas.microsoft.com/office/powerpoint/2010/main" val="1866854325"/>
              </p:ext>
            </p:extLst>
          </p:nvPr>
        </p:nvGraphicFramePr>
        <p:xfrm>
          <a:off x="5694745" y="421851"/>
          <a:ext cx="2604304" cy="598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417A34A-740B-4679-A2EF-5E20EDB60B38}"/>
              </a:ext>
            </a:extLst>
          </p:cNvPr>
          <p:cNvGraphicFramePr/>
          <p:nvPr>
            <p:extLst>
              <p:ext uri="{D42A27DB-BD31-4B8C-83A1-F6EECF244321}">
                <p14:modId xmlns:p14="http://schemas.microsoft.com/office/powerpoint/2010/main" val="3140670770"/>
              </p:ext>
            </p:extLst>
          </p:nvPr>
        </p:nvGraphicFramePr>
        <p:xfrm>
          <a:off x="8299049" y="404332"/>
          <a:ext cx="1863524" cy="5981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C86FE28E-55AB-405B-8E2A-0BA808C7D634}"/>
              </a:ext>
            </a:extLst>
          </p:cNvPr>
          <p:cNvGraphicFramePr/>
          <p:nvPr>
            <p:extLst>
              <p:ext uri="{D42A27DB-BD31-4B8C-83A1-F6EECF244321}">
                <p14:modId xmlns:p14="http://schemas.microsoft.com/office/powerpoint/2010/main" val="3136732497"/>
              </p:ext>
            </p:extLst>
          </p:nvPr>
        </p:nvGraphicFramePr>
        <p:xfrm>
          <a:off x="10189586" y="549519"/>
          <a:ext cx="1863524" cy="583651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A0998F8E-C685-4F89-88CD-8D8DA2441337}"/>
              </a:ext>
            </a:extLst>
          </p:cNvPr>
          <p:cNvSpPr txBox="1"/>
          <p:nvPr/>
        </p:nvSpPr>
        <p:spPr>
          <a:xfrm>
            <a:off x="5835721" y="6421070"/>
            <a:ext cx="5959012" cy="738664"/>
          </a:xfrm>
          <a:prstGeom prst="rect">
            <a:avLst/>
          </a:prstGeom>
          <a:noFill/>
        </p:spPr>
        <p:txBody>
          <a:bodyPr wrap="square" rtlCol="0">
            <a:spAutoFit/>
          </a:bodyPr>
          <a:lstStyle/>
          <a:p>
            <a:r>
              <a:rPr lang="en-US" sz="1200" dirty="0"/>
              <a:t>* “other felonies” include less serious violence and economic/property offenses, some burglaries and car thefts </a:t>
            </a:r>
          </a:p>
          <a:p>
            <a:endParaRPr lang="en-US" dirty="0"/>
          </a:p>
        </p:txBody>
      </p:sp>
    </p:spTree>
    <p:extLst>
      <p:ext uri="{BB962C8B-B14F-4D97-AF65-F5344CB8AC3E}">
        <p14:creationId xmlns:p14="http://schemas.microsoft.com/office/powerpoint/2010/main" val="405630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0831" y="337007"/>
            <a:ext cx="11275894" cy="2123658"/>
          </a:xfrm>
          <a:prstGeom prst="rect">
            <a:avLst/>
          </a:prstGeom>
        </p:spPr>
        <p:txBody>
          <a:bodyPr wrap="square">
            <a:spAutoFit/>
          </a:bodyPr>
          <a:lstStyle/>
          <a:p>
            <a:r>
              <a:rPr lang="en-US" sz="6600" b="1" dirty="0">
                <a:solidFill>
                  <a:srgbClr val="990000"/>
                </a:solidFill>
              </a:rPr>
              <a:t>KING COUNTY SHERIFF’S OFFICE UPDATE</a:t>
            </a:r>
            <a:endParaRPr lang="en-US" sz="6600" dirty="0">
              <a:solidFill>
                <a:srgbClr val="990000"/>
              </a:solidFill>
            </a:endParaRPr>
          </a:p>
        </p:txBody>
      </p:sp>
      <p:sp>
        <p:nvSpPr>
          <p:cNvPr id="8" name="TextBox 7">
            <a:extLst>
              <a:ext uri="{FF2B5EF4-FFF2-40B4-BE49-F238E27FC236}">
                <a16:creationId xmlns:a16="http://schemas.microsoft.com/office/drawing/2014/main" id="{030F06CB-36CE-48B7-AF8A-3656F440BAE6}"/>
              </a:ext>
            </a:extLst>
          </p:cNvPr>
          <p:cNvSpPr txBox="1"/>
          <p:nvPr/>
        </p:nvSpPr>
        <p:spPr>
          <a:xfrm>
            <a:off x="520831" y="2754815"/>
            <a:ext cx="11499992" cy="3139321"/>
          </a:xfrm>
          <a:prstGeom prst="rect">
            <a:avLst/>
          </a:prstGeom>
          <a:noFill/>
        </p:spPr>
        <p:txBody>
          <a:bodyPr wrap="square" rtlCol="0">
            <a:spAutoFit/>
          </a:bodyPr>
          <a:lstStyle/>
          <a:p>
            <a:r>
              <a:rPr lang="en-US" sz="2000" b="1" dirty="0"/>
              <a:t>Appointing a New King County Sheriff</a:t>
            </a:r>
            <a:br>
              <a:rPr lang="en-US" sz="2000" b="1" dirty="0"/>
            </a:br>
            <a:endParaRPr lang="en-US" sz="2000" b="1" dirty="0"/>
          </a:p>
          <a:p>
            <a:pPr marL="285750" indent="-285750">
              <a:buFont typeface="Arial" panose="020B0604020202020204" pitchFamily="34" charset="0"/>
              <a:buChar char="•"/>
            </a:pPr>
            <a:r>
              <a:rPr lang="en-US" sz="2000" dirty="0"/>
              <a:t>The Executive’s Public Safety Advisory Committee (PSAC)  will report recommendations to the Council on September 30</a:t>
            </a:r>
            <a:r>
              <a:rPr lang="en-US" sz="2000" baseline="30000" dirty="0"/>
              <a:t>th</a:t>
            </a:r>
            <a:r>
              <a:rPr lang="en-US" sz="2000" dirty="0"/>
              <a:t>. </a:t>
            </a:r>
            <a:br>
              <a:rPr lang="en-US" sz="2000" dirty="0"/>
            </a:br>
            <a:endParaRPr lang="en-US" sz="2000" dirty="0"/>
          </a:p>
          <a:p>
            <a:pPr marL="285750" indent="-285750">
              <a:buFont typeface="Arial" panose="020B0604020202020204" pitchFamily="34" charset="0"/>
              <a:buChar char="•"/>
            </a:pPr>
            <a:r>
              <a:rPr lang="en-US" sz="2000" dirty="0"/>
              <a:t>Once the report is submitted, the Executive will take the recommendations from the PSAC regarding what qualities the next Sheriff should have and begin a search for candidates meeting those recommendations.</a:t>
            </a:r>
            <a:br>
              <a:rPr lang="en-US" sz="2000" dirty="0"/>
            </a:br>
            <a:r>
              <a:rPr lang="en-US" sz="2000" dirty="0"/>
              <a:t> </a:t>
            </a:r>
          </a:p>
          <a:p>
            <a:pPr marL="285750" indent="-285750">
              <a:buFont typeface="Arial" panose="020B0604020202020204" pitchFamily="34" charset="0"/>
              <a:buChar char="•"/>
            </a:pPr>
            <a:r>
              <a:rPr lang="en-US" sz="2000" dirty="0"/>
              <a:t>The Executive will appoint a final candidate and the Council will confirm. </a:t>
            </a:r>
          </a:p>
          <a:p>
            <a:endParaRPr lang="en-US" dirty="0"/>
          </a:p>
        </p:txBody>
      </p:sp>
    </p:spTree>
    <p:extLst>
      <p:ext uri="{BB962C8B-B14F-4D97-AF65-F5344CB8AC3E}">
        <p14:creationId xmlns:p14="http://schemas.microsoft.com/office/powerpoint/2010/main" val="166286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8F31DD-F2DB-43C8-8FC1-ABADFFAE162E}"/>
              </a:ext>
            </a:extLst>
          </p:cNvPr>
          <p:cNvSpPr txBox="1"/>
          <p:nvPr/>
        </p:nvSpPr>
        <p:spPr>
          <a:xfrm>
            <a:off x="277402" y="887135"/>
            <a:ext cx="11074960" cy="5970865"/>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b="1" dirty="0"/>
              <a:t>Officer Wellness Program: </a:t>
            </a:r>
          </a:p>
          <a:p>
            <a:pPr marL="742950" lvl="1" indent="-285750">
              <a:buFont typeface="Arial" panose="020B0604020202020204" pitchFamily="34" charset="0"/>
              <a:buChar char="•"/>
            </a:pPr>
            <a:r>
              <a:rPr lang="en-US" dirty="0"/>
              <a:t>Requests a report to the Council on the effectiveness of the KCSO wellness program after its first year and funding for a full-time program coordinator position</a:t>
            </a:r>
          </a:p>
          <a:p>
            <a:pPr marL="742950" lvl="1" indent="-285750">
              <a:buFont typeface="Arial" panose="020B0604020202020204" pitchFamily="34" charset="0"/>
              <a:buChar char="•"/>
            </a:pPr>
            <a:r>
              <a:rPr lang="en-US" dirty="0"/>
              <a:t>Goal is to highlight the importance of this program and encourage making it permanent</a:t>
            </a:r>
          </a:p>
          <a:p>
            <a:pPr marL="742950" lvl="1" indent="-285750">
              <a:buFont typeface="Arial" panose="020B0604020202020204" pitchFamily="34" charset="0"/>
              <a:buChar char="•"/>
            </a:pPr>
            <a:r>
              <a:rPr lang="en-US" dirty="0"/>
              <a:t>The program supports deputies in coping with stress, substance use recovery, and mental health in order to improve on-the-job performance</a:t>
            </a:r>
          </a:p>
          <a:p>
            <a:pPr marL="742950" lvl="1" indent="-285750">
              <a:buFont typeface="Arial" panose="020B0604020202020204" pitchFamily="34" charset="0"/>
              <a:buChar char="•"/>
            </a:pPr>
            <a:r>
              <a:rPr lang="en-US" b="1" dirty="0"/>
              <a:t>Status: </a:t>
            </a:r>
            <a:r>
              <a:rPr lang="en-US" dirty="0"/>
              <a:t>Deferred in committee</a:t>
            </a:r>
            <a:br>
              <a:rPr lang="en-US" dirty="0"/>
            </a:br>
            <a:endParaRPr lang="en-US" dirty="0"/>
          </a:p>
          <a:p>
            <a:pPr marL="285750" indent="-285750">
              <a:buFont typeface="Arial" panose="020B0604020202020204" pitchFamily="34" charset="0"/>
              <a:buChar char="•"/>
            </a:pPr>
            <a:r>
              <a:rPr lang="en-US" b="1" dirty="0"/>
              <a:t>KCSO Recruiter Position: </a:t>
            </a:r>
          </a:p>
          <a:p>
            <a:pPr marL="742950" lvl="1" indent="-285750">
              <a:buFont typeface="Arial" panose="020B0604020202020204" pitchFamily="34" charset="0"/>
              <a:buChar char="•"/>
            </a:pPr>
            <a:r>
              <a:rPr lang="en-US" dirty="0"/>
              <a:t>Sponsored funding for to hire a recruiter to fill vacant deputy positions</a:t>
            </a:r>
          </a:p>
          <a:p>
            <a:pPr marL="742950" lvl="1" indent="-285750">
              <a:buFont typeface="Arial" panose="020B0604020202020204" pitchFamily="34" charset="0"/>
              <a:buChar char="•"/>
            </a:pPr>
            <a:r>
              <a:rPr lang="en-US" dirty="0"/>
              <a:t>Currently, KCSO has 54 vacant positions</a:t>
            </a:r>
          </a:p>
          <a:p>
            <a:pPr marL="742950" lvl="1" indent="-285750">
              <a:buFont typeface="Arial" panose="020B0604020202020204" pitchFamily="34" charset="0"/>
              <a:buChar char="•"/>
            </a:pPr>
            <a:r>
              <a:rPr lang="en-US" b="1" dirty="0"/>
              <a:t>Status: </a:t>
            </a:r>
            <a:r>
              <a:rPr lang="en-US" dirty="0"/>
              <a:t>Approved in the COVID 8 supplemental budget</a:t>
            </a:r>
            <a:br>
              <a:rPr lang="en-US" dirty="0"/>
            </a:br>
            <a:endParaRPr lang="en-US" dirty="0"/>
          </a:p>
          <a:p>
            <a:pPr marL="285750" indent="-285750">
              <a:buFont typeface="Arial" panose="020B0604020202020204" pitchFamily="34" charset="0"/>
              <a:buChar char="•"/>
            </a:pPr>
            <a:r>
              <a:rPr lang="en-US" b="1" dirty="0"/>
              <a:t>Hate Crime Hotline:</a:t>
            </a:r>
          </a:p>
          <a:p>
            <a:pPr marL="742950" lvl="1" indent="-285750">
              <a:buFont typeface="Arial" panose="020B0604020202020204" pitchFamily="34" charset="0"/>
              <a:buChar char="•"/>
            </a:pPr>
            <a:r>
              <a:rPr lang="en-US" dirty="0"/>
              <a:t>Creates a workgroup to build and launch a non-police hotline and reporting system that would allow King County residents the ability to report these incidents</a:t>
            </a:r>
          </a:p>
          <a:p>
            <a:pPr marL="742950" lvl="1" indent="-285750">
              <a:buFont typeface="Arial" panose="020B0604020202020204" pitchFamily="34" charset="0"/>
              <a:buChar char="•"/>
            </a:pPr>
            <a:r>
              <a:rPr lang="en-US" dirty="0"/>
              <a:t>The proposed Stop Hate Crime Hotline received $150,000 in funding in the first omnibus supplemental budget passed by the County Council in late June. </a:t>
            </a:r>
          </a:p>
          <a:p>
            <a:pPr marL="742950" lvl="1" indent="-285750">
              <a:buFont typeface="Arial" panose="020B0604020202020204" pitchFamily="34" charset="0"/>
              <a:buChar char="•"/>
            </a:pPr>
            <a:r>
              <a:rPr lang="en-US" b="1" dirty="0"/>
              <a:t>Status</a:t>
            </a:r>
            <a:r>
              <a:rPr lang="en-US" dirty="0"/>
              <a:t>: Has passed committee and will be sent to the full King County Council for a final vote</a:t>
            </a:r>
          </a:p>
          <a:p>
            <a:endParaRPr lang="en-US" sz="2000" dirty="0"/>
          </a:p>
        </p:txBody>
      </p:sp>
      <p:sp>
        <p:nvSpPr>
          <p:cNvPr id="3" name="Rectangle 2">
            <a:extLst>
              <a:ext uri="{FF2B5EF4-FFF2-40B4-BE49-F238E27FC236}">
                <a16:creationId xmlns:a16="http://schemas.microsoft.com/office/drawing/2014/main" id="{E8BBA336-43C7-4469-B5E9-8C564C03974C}"/>
              </a:ext>
            </a:extLst>
          </p:cNvPr>
          <p:cNvSpPr/>
          <p:nvPr/>
        </p:nvSpPr>
        <p:spPr>
          <a:xfrm>
            <a:off x="458053" y="203442"/>
            <a:ext cx="11275894" cy="1107996"/>
          </a:xfrm>
          <a:prstGeom prst="rect">
            <a:avLst/>
          </a:prstGeom>
        </p:spPr>
        <p:txBody>
          <a:bodyPr wrap="square">
            <a:spAutoFit/>
          </a:bodyPr>
          <a:lstStyle/>
          <a:p>
            <a:r>
              <a:rPr lang="en-US" sz="6600" b="1" dirty="0">
                <a:solidFill>
                  <a:srgbClr val="990000"/>
                </a:solidFill>
              </a:rPr>
              <a:t>PUBLIC SAFETY LEGISLATION</a:t>
            </a:r>
            <a:endParaRPr lang="en-US" sz="6600" dirty="0">
              <a:solidFill>
                <a:srgbClr val="990000"/>
              </a:solidFill>
            </a:endParaRPr>
          </a:p>
        </p:txBody>
      </p:sp>
    </p:spTree>
    <p:extLst>
      <p:ext uri="{BB962C8B-B14F-4D97-AF65-F5344CB8AC3E}">
        <p14:creationId xmlns:p14="http://schemas.microsoft.com/office/powerpoint/2010/main" val="3060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5D265-BF12-4A1C-B901-3907334E32FB}"/>
              </a:ext>
            </a:extLst>
          </p:cNvPr>
          <p:cNvSpPr txBox="1"/>
          <p:nvPr/>
        </p:nvSpPr>
        <p:spPr>
          <a:xfrm>
            <a:off x="520831" y="1316050"/>
            <a:ext cx="4834940" cy="5940088"/>
          </a:xfrm>
          <a:prstGeom prst="rect">
            <a:avLst/>
          </a:prstGeom>
          <a:noFill/>
        </p:spPr>
        <p:txBody>
          <a:bodyPr wrap="square" rtlCol="0">
            <a:spAutoFit/>
          </a:bodyPr>
          <a:lstStyle/>
          <a:p>
            <a:r>
              <a:rPr lang="en-US" sz="2000" b="1" dirty="0"/>
              <a:t>2021 Grants</a:t>
            </a:r>
            <a:br>
              <a:rPr lang="en-US" sz="2000" b="1" dirty="0"/>
            </a:br>
            <a:endParaRPr lang="en-US" sz="2000" b="1" dirty="0"/>
          </a:p>
          <a:p>
            <a:pPr marL="800100" lvl="1" indent="-342900">
              <a:buFont typeface="Arial" panose="020B0604020202020204" pitchFamily="34" charset="0"/>
              <a:buChar char="•"/>
            </a:pPr>
            <a:r>
              <a:rPr lang="en-US" sz="2000" dirty="0"/>
              <a:t>$5,000 Youth and Amateur Sports Grant for the City of Newcastle</a:t>
            </a:r>
          </a:p>
          <a:p>
            <a:pPr marL="800100" lvl="1" indent="-342900">
              <a:buFont typeface="Arial" panose="020B0604020202020204" pitchFamily="34" charset="0"/>
              <a:buChar char="•"/>
            </a:pPr>
            <a:r>
              <a:rPr lang="en-US" sz="2000" dirty="0"/>
              <a:t>$2,500 grant to the Coal Creek Family YMCA </a:t>
            </a:r>
          </a:p>
          <a:p>
            <a:pPr marL="800100" lvl="1" indent="-342900">
              <a:buFont typeface="Arial" panose="020B0604020202020204" pitchFamily="34" charset="0"/>
              <a:buChar char="•"/>
            </a:pPr>
            <a:r>
              <a:rPr lang="en-US" sz="2000" dirty="0"/>
              <a:t>$25,000 grant to the Newcastle Chamber of Commerce </a:t>
            </a:r>
          </a:p>
          <a:p>
            <a:pPr marL="800100" lvl="1" indent="-342900">
              <a:buFont typeface="Arial" panose="020B0604020202020204" pitchFamily="34" charset="0"/>
              <a:buChar char="•"/>
            </a:pPr>
            <a:r>
              <a:rPr lang="en-US" sz="2000" dirty="0"/>
              <a:t>$25,000 grant to the City of Newcastle for restaurant relief </a:t>
            </a:r>
          </a:p>
          <a:p>
            <a:pPr marL="800100" lvl="1" indent="-342900">
              <a:buFont typeface="Arial" panose="020B0604020202020204" pitchFamily="34" charset="0"/>
              <a:buChar char="•"/>
            </a:pPr>
            <a:r>
              <a:rPr lang="en-US" sz="2000" dirty="0"/>
              <a:t>$2,500 grants to Local Schools Foundations</a:t>
            </a:r>
          </a:p>
          <a:p>
            <a:pPr marL="800100" lvl="1" indent="-342900">
              <a:buFont typeface="Arial" panose="020B0604020202020204" pitchFamily="34" charset="0"/>
              <a:buChar char="•"/>
            </a:pPr>
            <a:r>
              <a:rPr lang="en-US" sz="2000" dirty="0"/>
              <a:t>$5,000 grant to the Newcastle Baseball League </a:t>
            </a:r>
          </a:p>
          <a:p>
            <a:pPr marL="800100" lvl="1" indent="-342900">
              <a:buFont typeface="Arial" panose="020B0604020202020204" pitchFamily="34" charset="0"/>
              <a:buChar char="•"/>
            </a:pPr>
            <a:r>
              <a:rPr lang="en-US" sz="2000" dirty="0"/>
              <a:t>$25,500 grant to King County Housing Authority </a:t>
            </a:r>
          </a:p>
          <a:p>
            <a:pPr lvl="1"/>
            <a:br>
              <a:rPr lang="en-US" sz="2000" dirty="0"/>
            </a:br>
            <a:endParaRPr lang="en-US" sz="2000" dirty="0"/>
          </a:p>
          <a:p>
            <a:endParaRPr lang="en-US" sz="2000" dirty="0"/>
          </a:p>
        </p:txBody>
      </p:sp>
      <p:sp>
        <p:nvSpPr>
          <p:cNvPr id="3" name="Rectangle 2">
            <a:extLst>
              <a:ext uri="{FF2B5EF4-FFF2-40B4-BE49-F238E27FC236}">
                <a16:creationId xmlns:a16="http://schemas.microsoft.com/office/drawing/2014/main" id="{57E894F2-F6A4-4F2B-B7EA-1E82ABF0A4C8}"/>
              </a:ext>
            </a:extLst>
          </p:cNvPr>
          <p:cNvSpPr/>
          <p:nvPr/>
        </p:nvSpPr>
        <p:spPr>
          <a:xfrm>
            <a:off x="520831" y="208054"/>
            <a:ext cx="11275894" cy="1107996"/>
          </a:xfrm>
          <a:prstGeom prst="rect">
            <a:avLst/>
          </a:prstGeom>
        </p:spPr>
        <p:txBody>
          <a:bodyPr wrap="square">
            <a:spAutoFit/>
          </a:bodyPr>
          <a:lstStyle/>
          <a:p>
            <a:r>
              <a:rPr lang="en-US" sz="6600" b="1" dirty="0">
                <a:solidFill>
                  <a:srgbClr val="990000"/>
                </a:solidFill>
              </a:rPr>
              <a:t>INVESTING IN NEWCASTLE</a:t>
            </a:r>
            <a:endParaRPr lang="en-US" sz="6600" dirty="0">
              <a:solidFill>
                <a:srgbClr val="990000"/>
              </a:solidFill>
            </a:endParaRPr>
          </a:p>
        </p:txBody>
      </p:sp>
      <p:pic>
        <p:nvPicPr>
          <p:cNvPr id="8" name="Picture 7" descr="A couple of men holding a sign&#10;&#10;Description automatically generated with medium confidence">
            <a:extLst>
              <a:ext uri="{FF2B5EF4-FFF2-40B4-BE49-F238E27FC236}">
                <a16:creationId xmlns:a16="http://schemas.microsoft.com/office/drawing/2014/main" id="{68BD651E-3DBD-4FF6-8072-368C7606EC7C}"/>
              </a:ext>
            </a:extLst>
          </p:cNvPr>
          <p:cNvPicPr>
            <a:picLocks noChangeAspect="1"/>
          </p:cNvPicPr>
          <p:nvPr/>
        </p:nvPicPr>
        <p:blipFill rotWithShape="1">
          <a:blip r:embed="rId3">
            <a:extLst>
              <a:ext uri="{28A0092B-C50C-407E-A947-70E740481C1C}">
                <a14:useLocalDpi xmlns:a14="http://schemas.microsoft.com/office/drawing/2010/main" val="0"/>
              </a:ext>
            </a:extLst>
          </a:blip>
          <a:srcRect l="13504" t="285" r="16496" b="25156"/>
          <a:stretch/>
        </p:blipFill>
        <p:spPr>
          <a:xfrm>
            <a:off x="5480350" y="1433616"/>
            <a:ext cx="6191795" cy="4946196"/>
          </a:xfrm>
          <a:prstGeom prst="rect">
            <a:avLst/>
          </a:prstGeom>
        </p:spPr>
      </p:pic>
    </p:spTree>
    <p:extLst>
      <p:ext uri="{BB962C8B-B14F-4D97-AF65-F5344CB8AC3E}">
        <p14:creationId xmlns:p14="http://schemas.microsoft.com/office/powerpoint/2010/main" val="69997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C78D-21ED-4DCE-82C5-5FC4A3863B03}"/>
              </a:ext>
            </a:extLst>
          </p:cNvPr>
          <p:cNvSpPr>
            <a:spLocks noGrp="1"/>
          </p:cNvSpPr>
          <p:nvPr>
            <p:ph type="ctrTitle"/>
          </p:nvPr>
        </p:nvSpPr>
        <p:spPr>
          <a:xfrm>
            <a:off x="3302000" y="346224"/>
            <a:ext cx="5588000" cy="1296625"/>
          </a:xfrm>
        </p:spPr>
        <p:txBody>
          <a:bodyPr>
            <a:normAutofit/>
          </a:bodyPr>
          <a:lstStyle/>
          <a:p>
            <a:r>
              <a:rPr lang="en-US" sz="8000" b="1" dirty="0">
                <a:solidFill>
                  <a:schemeClr val="bg1"/>
                </a:solidFill>
                <a:latin typeface="+mn-lt"/>
              </a:rPr>
              <a:t>Contact</a:t>
            </a:r>
          </a:p>
        </p:txBody>
      </p:sp>
      <p:pic>
        <p:nvPicPr>
          <p:cNvPr id="6" name="Picture 5">
            <a:extLst>
              <a:ext uri="{FF2B5EF4-FFF2-40B4-BE49-F238E27FC236}">
                <a16:creationId xmlns:a16="http://schemas.microsoft.com/office/drawing/2014/main" id="{5E2029E4-3A34-4F3B-9E72-CA2BCF3A65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489" t="15851" r="6847" b="8186"/>
          <a:stretch/>
        </p:blipFill>
        <p:spPr>
          <a:xfrm>
            <a:off x="8372276" y="3959441"/>
            <a:ext cx="3505645" cy="2512380"/>
          </a:xfrm>
          <a:prstGeom prst="rect">
            <a:avLst/>
          </a:prstGeom>
        </p:spPr>
      </p:pic>
      <p:sp>
        <p:nvSpPr>
          <p:cNvPr id="7" name="Title 1">
            <a:extLst>
              <a:ext uri="{FF2B5EF4-FFF2-40B4-BE49-F238E27FC236}">
                <a16:creationId xmlns:a16="http://schemas.microsoft.com/office/drawing/2014/main" id="{754A8DCA-2919-4940-8F33-31EE05C63FD8}"/>
              </a:ext>
            </a:extLst>
          </p:cNvPr>
          <p:cNvSpPr txBox="1">
            <a:spLocks/>
          </p:cNvSpPr>
          <p:nvPr/>
        </p:nvSpPr>
        <p:spPr>
          <a:xfrm>
            <a:off x="1170187" y="5215631"/>
            <a:ext cx="7084522" cy="129614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200" b="1" dirty="0">
                <a:solidFill>
                  <a:schemeClr val="bg1"/>
                </a:solidFill>
              </a:rPr>
              <a:t>King County Councilmember Reagan Dunn</a:t>
            </a:r>
            <a:br>
              <a:rPr lang="en-US" sz="3200" b="1" dirty="0">
                <a:solidFill>
                  <a:schemeClr val="bg1"/>
                </a:solidFill>
              </a:rPr>
            </a:br>
            <a:r>
              <a:rPr lang="en-US" sz="3200" b="1" dirty="0">
                <a:solidFill>
                  <a:schemeClr val="bg1"/>
                </a:solidFill>
              </a:rPr>
              <a:t>District 9</a:t>
            </a:r>
            <a:endParaRPr lang="en-US" sz="2700" b="1" i="1" dirty="0">
              <a:solidFill>
                <a:schemeClr val="bg1"/>
              </a:solidFill>
              <a:latin typeface="Abadi" panose="020B0604020202020204" pitchFamily="34" charset="0"/>
            </a:endParaRPr>
          </a:p>
        </p:txBody>
      </p:sp>
      <p:sp>
        <p:nvSpPr>
          <p:cNvPr id="8" name="Title 1">
            <a:extLst>
              <a:ext uri="{FF2B5EF4-FFF2-40B4-BE49-F238E27FC236}">
                <a16:creationId xmlns:a16="http://schemas.microsoft.com/office/drawing/2014/main" id="{ADFE7D8A-410D-40AB-9D64-FA59EB965EBA}"/>
              </a:ext>
            </a:extLst>
          </p:cNvPr>
          <p:cNvSpPr txBox="1">
            <a:spLocks/>
          </p:cNvSpPr>
          <p:nvPr/>
        </p:nvSpPr>
        <p:spPr>
          <a:xfrm>
            <a:off x="1633525" y="1642849"/>
            <a:ext cx="9417652" cy="209488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b="1" dirty="0">
                <a:solidFill>
                  <a:schemeClr val="bg1"/>
                </a:solidFill>
              </a:rPr>
              <a:t>Reagan.Dunn@KingCounty.gov</a:t>
            </a:r>
          </a:p>
          <a:p>
            <a:pPr algn="l">
              <a:lnSpc>
                <a:spcPct val="100000"/>
              </a:lnSpc>
            </a:pPr>
            <a:r>
              <a:rPr lang="en-US" sz="3200" b="1" dirty="0">
                <a:solidFill>
                  <a:schemeClr val="bg1"/>
                </a:solidFill>
              </a:rPr>
              <a:t>Twitter: @KCCReaganDunn</a:t>
            </a:r>
          </a:p>
          <a:p>
            <a:pPr algn="l">
              <a:lnSpc>
                <a:spcPct val="100000"/>
              </a:lnSpc>
            </a:pPr>
            <a:r>
              <a:rPr lang="en-US" sz="3200" b="1" dirty="0">
                <a:solidFill>
                  <a:schemeClr val="bg1"/>
                </a:solidFill>
              </a:rPr>
              <a:t>Facebook: @councilmemberreagandunn</a:t>
            </a:r>
          </a:p>
          <a:p>
            <a:pPr algn="l">
              <a:lnSpc>
                <a:spcPct val="100000"/>
              </a:lnSpc>
            </a:pPr>
            <a:r>
              <a:rPr lang="en-US" sz="3200" b="1" dirty="0">
                <a:solidFill>
                  <a:schemeClr val="bg1"/>
                </a:solidFill>
              </a:rPr>
              <a:t>Sign up for email updates at kingcounty.gov/council/</a:t>
            </a:r>
            <a:r>
              <a:rPr lang="en-US" sz="3200" b="1" dirty="0" err="1">
                <a:solidFill>
                  <a:schemeClr val="bg1"/>
                </a:solidFill>
              </a:rPr>
              <a:t>dunn</a:t>
            </a:r>
            <a:endParaRPr lang="en-US" sz="3200" b="1" dirty="0">
              <a:solidFill>
                <a:schemeClr val="bg1"/>
              </a:solidFill>
            </a:endParaRPr>
          </a:p>
        </p:txBody>
      </p:sp>
    </p:spTree>
    <p:extLst>
      <p:ext uri="{BB962C8B-B14F-4D97-AF65-F5344CB8AC3E}">
        <p14:creationId xmlns:p14="http://schemas.microsoft.com/office/powerpoint/2010/main" val="217027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830FF0-537B-4D34-90D0-576AEBEE7EEF}"/>
              </a:ext>
            </a:extLst>
          </p:cNvPr>
          <p:cNvSpPr/>
          <p:nvPr/>
        </p:nvSpPr>
        <p:spPr>
          <a:xfrm>
            <a:off x="442494" y="313115"/>
            <a:ext cx="8683577" cy="1107996"/>
          </a:xfrm>
          <a:prstGeom prst="rect">
            <a:avLst/>
          </a:prstGeom>
        </p:spPr>
        <p:txBody>
          <a:bodyPr wrap="square">
            <a:spAutoFit/>
          </a:bodyPr>
          <a:lstStyle/>
          <a:p>
            <a:r>
              <a:rPr lang="en-US" sz="6600" b="1" dirty="0">
                <a:solidFill>
                  <a:srgbClr val="990000"/>
                </a:solidFill>
              </a:rPr>
              <a:t>COVID-19 CASE UPDATE</a:t>
            </a:r>
            <a:endParaRPr lang="en-US" sz="6600" dirty="0">
              <a:solidFill>
                <a:srgbClr val="990000"/>
              </a:solidFill>
            </a:endParaRPr>
          </a:p>
        </p:txBody>
      </p:sp>
      <p:sp>
        <p:nvSpPr>
          <p:cNvPr id="3" name="TextBox 2">
            <a:extLst>
              <a:ext uri="{FF2B5EF4-FFF2-40B4-BE49-F238E27FC236}">
                <a16:creationId xmlns:a16="http://schemas.microsoft.com/office/drawing/2014/main" id="{7DFE15EE-CF18-4745-9F54-5D4EC5F4EC48}"/>
              </a:ext>
            </a:extLst>
          </p:cNvPr>
          <p:cNvSpPr txBox="1"/>
          <p:nvPr/>
        </p:nvSpPr>
        <p:spPr>
          <a:xfrm>
            <a:off x="442494" y="1346203"/>
            <a:ext cx="5539357" cy="1938992"/>
          </a:xfrm>
          <a:prstGeom prst="rect">
            <a:avLst/>
          </a:prstGeom>
          <a:noFill/>
        </p:spPr>
        <p:txBody>
          <a:bodyPr wrap="square" rtlCol="0">
            <a:spAutoFit/>
          </a:bodyPr>
          <a:lstStyle/>
          <a:p>
            <a:r>
              <a:rPr lang="en-US" sz="2000" dirty="0"/>
              <a:t>Since July, we have seen a spike in new cases and hospitalizations due to the rise of the Delta variant.</a:t>
            </a:r>
          </a:p>
          <a:p>
            <a:pPr marL="285750" indent="-285750">
              <a:buFont typeface="Arial" panose="020B0604020202020204" pitchFamily="34" charset="0"/>
              <a:buChar char="•"/>
            </a:pPr>
            <a:endParaRPr lang="en-US" sz="2000" b="1" dirty="0"/>
          </a:p>
          <a:p>
            <a:pPr lvl="1"/>
            <a:endParaRPr lang="en-US" sz="2000" b="1" dirty="0"/>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endParaRPr lang="en-US" sz="2000" b="1" dirty="0"/>
          </a:p>
        </p:txBody>
      </p:sp>
      <p:graphicFrame>
        <p:nvGraphicFramePr>
          <p:cNvPr id="7" name="Table 7">
            <a:extLst>
              <a:ext uri="{FF2B5EF4-FFF2-40B4-BE49-F238E27FC236}">
                <a16:creationId xmlns:a16="http://schemas.microsoft.com/office/drawing/2014/main" id="{26ED9D50-0ED4-4718-BD20-AD1ECA175572}"/>
              </a:ext>
            </a:extLst>
          </p:cNvPr>
          <p:cNvGraphicFramePr>
            <a:graphicFrameLocks noGrp="1"/>
          </p:cNvGraphicFramePr>
          <p:nvPr>
            <p:extLst>
              <p:ext uri="{D42A27DB-BD31-4B8C-83A1-F6EECF244321}">
                <p14:modId xmlns:p14="http://schemas.microsoft.com/office/powerpoint/2010/main" val="3951521601"/>
              </p:ext>
            </p:extLst>
          </p:nvPr>
        </p:nvGraphicFramePr>
        <p:xfrm>
          <a:off x="556644" y="2274671"/>
          <a:ext cx="5539356" cy="1478280"/>
        </p:xfrm>
        <a:graphic>
          <a:graphicData uri="http://schemas.openxmlformats.org/drawingml/2006/table">
            <a:tbl>
              <a:tblPr firstRow="1" bandRow="1">
                <a:tableStyleId>{5C22544A-7EE6-4342-B048-85BDC9FD1C3A}</a:tableStyleId>
              </a:tblPr>
              <a:tblGrid>
                <a:gridCol w="1846452">
                  <a:extLst>
                    <a:ext uri="{9D8B030D-6E8A-4147-A177-3AD203B41FA5}">
                      <a16:colId xmlns:a16="http://schemas.microsoft.com/office/drawing/2014/main" val="3794049856"/>
                    </a:ext>
                  </a:extLst>
                </a:gridCol>
                <a:gridCol w="1846452">
                  <a:extLst>
                    <a:ext uri="{9D8B030D-6E8A-4147-A177-3AD203B41FA5}">
                      <a16:colId xmlns:a16="http://schemas.microsoft.com/office/drawing/2014/main" val="634232868"/>
                    </a:ext>
                  </a:extLst>
                </a:gridCol>
                <a:gridCol w="1846452">
                  <a:extLst>
                    <a:ext uri="{9D8B030D-6E8A-4147-A177-3AD203B41FA5}">
                      <a16:colId xmlns:a16="http://schemas.microsoft.com/office/drawing/2014/main" val="3374448700"/>
                    </a:ext>
                  </a:extLst>
                </a:gridCol>
              </a:tblGrid>
              <a:tr h="0">
                <a:tc>
                  <a:txBody>
                    <a:bodyPr/>
                    <a:lstStyle/>
                    <a:p>
                      <a:r>
                        <a:rPr lang="en-US" dirty="0"/>
                        <a:t>Sept 20, 2021 </a:t>
                      </a:r>
                    </a:p>
                  </a:txBody>
                  <a:tcPr/>
                </a:tc>
                <a:tc>
                  <a:txBody>
                    <a:bodyPr/>
                    <a:lstStyle/>
                    <a:p>
                      <a:r>
                        <a:rPr lang="en-US" u="none" dirty="0"/>
                        <a:t>7-day </a:t>
                      </a:r>
                      <a:r>
                        <a:rPr lang="en-US" dirty="0"/>
                        <a:t>average</a:t>
                      </a:r>
                    </a:p>
                  </a:txBody>
                  <a:tcPr/>
                </a:tc>
                <a:tc>
                  <a:txBody>
                    <a:bodyPr/>
                    <a:lstStyle/>
                    <a:p>
                      <a:r>
                        <a:rPr lang="en-US" dirty="0"/>
                        <a:t>14-Day Total </a:t>
                      </a:r>
                    </a:p>
                  </a:txBody>
                  <a:tcPr/>
                </a:tc>
                <a:extLst>
                  <a:ext uri="{0D108BD9-81ED-4DB2-BD59-A6C34878D82A}">
                    <a16:rowId xmlns:a16="http://schemas.microsoft.com/office/drawing/2014/main" val="3195806925"/>
                  </a:ext>
                </a:extLst>
              </a:tr>
              <a:tr h="370840">
                <a:tc>
                  <a:txBody>
                    <a:bodyPr/>
                    <a:lstStyle/>
                    <a:p>
                      <a:r>
                        <a:rPr lang="en-US" dirty="0"/>
                        <a:t>New Cases</a:t>
                      </a:r>
                    </a:p>
                  </a:txBody>
                  <a:tcPr/>
                </a:tc>
                <a:tc>
                  <a:txBody>
                    <a:bodyPr/>
                    <a:lstStyle/>
                    <a:p>
                      <a:r>
                        <a:rPr lang="en-US" dirty="0"/>
                        <a:t>493</a:t>
                      </a:r>
                    </a:p>
                  </a:txBody>
                  <a:tcPr/>
                </a:tc>
                <a:tc>
                  <a:txBody>
                    <a:bodyPr/>
                    <a:lstStyle/>
                    <a:p>
                      <a:r>
                        <a:rPr lang="en-US" dirty="0"/>
                        <a:t>6,745</a:t>
                      </a:r>
                    </a:p>
                  </a:txBody>
                  <a:tcPr/>
                </a:tc>
                <a:extLst>
                  <a:ext uri="{0D108BD9-81ED-4DB2-BD59-A6C34878D82A}">
                    <a16:rowId xmlns:a16="http://schemas.microsoft.com/office/drawing/2014/main" val="1172818741"/>
                  </a:ext>
                </a:extLst>
              </a:tr>
              <a:tr h="370840">
                <a:tc>
                  <a:txBody>
                    <a:bodyPr/>
                    <a:lstStyle/>
                    <a:p>
                      <a:r>
                        <a:rPr lang="en-US" dirty="0"/>
                        <a:t>Hospitalizations</a:t>
                      </a:r>
                    </a:p>
                  </a:txBody>
                  <a:tcPr/>
                </a:tc>
                <a:tc>
                  <a:txBody>
                    <a:bodyPr/>
                    <a:lstStyle/>
                    <a:p>
                      <a:r>
                        <a:rPr lang="en-US" dirty="0"/>
                        <a:t>22</a:t>
                      </a:r>
                    </a:p>
                  </a:txBody>
                  <a:tcPr/>
                </a:tc>
                <a:tc>
                  <a:txBody>
                    <a:bodyPr/>
                    <a:lstStyle/>
                    <a:p>
                      <a:r>
                        <a:rPr lang="en-US" dirty="0"/>
                        <a:t>237</a:t>
                      </a:r>
                    </a:p>
                  </a:txBody>
                  <a:tcPr/>
                </a:tc>
                <a:extLst>
                  <a:ext uri="{0D108BD9-81ED-4DB2-BD59-A6C34878D82A}">
                    <a16:rowId xmlns:a16="http://schemas.microsoft.com/office/drawing/2014/main" val="3436396690"/>
                  </a:ext>
                </a:extLst>
              </a:tr>
              <a:tr h="370840">
                <a:tc>
                  <a:txBody>
                    <a:bodyPr/>
                    <a:lstStyle/>
                    <a:p>
                      <a:r>
                        <a:rPr lang="en-US" dirty="0"/>
                        <a:t>Deaths</a:t>
                      </a:r>
                    </a:p>
                  </a:txBody>
                  <a:tcPr/>
                </a:tc>
                <a:tc>
                  <a:txBody>
                    <a:bodyPr/>
                    <a:lstStyle/>
                    <a:p>
                      <a:r>
                        <a:rPr lang="en-US" dirty="0"/>
                        <a:t>2</a:t>
                      </a:r>
                    </a:p>
                  </a:txBody>
                  <a:tcPr/>
                </a:tc>
                <a:tc>
                  <a:txBody>
                    <a:bodyPr/>
                    <a:lstStyle/>
                    <a:p>
                      <a:r>
                        <a:rPr lang="en-US" dirty="0"/>
                        <a:t>28</a:t>
                      </a:r>
                    </a:p>
                  </a:txBody>
                  <a:tcPr/>
                </a:tc>
                <a:extLst>
                  <a:ext uri="{0D108BD9-81ED-4DB2-BD59-A6C34878D82A}">
                    <a16:rowId xmlns:a16="http://schemas.microsoft.com/office/drawing/2014/main" val="472833949"/>
                  </a:ext>
                </a:extLst>
              </a:tr>
            </a:tbl>
          </a:graphicData>
        </a:graphic>
      </p:graphicFrame>
      <p:pic>
        <p:nvPicPr>
          <p:cNvPr id="8" name="Picture 7">
            <a:extLst>
              <a:ext uri="{FF2B5EF4-FFF2-40B4-BE49-F238E27FC236}">
                <a16:creationId xmlns:a16="http://schemas.microsoft.com/office/drawing/2014/main" id="{803046DA-018C-456C-B8F2-8BD554A87760}"/>
              </a:ext>
            </a:extLst>
          </p:cNvPr>
          <p:cNvPicPr>
            <a:picLocks noChangeAspect="1"/>
          </p:cNvPicPr>
          <p:nvPr/>
        </p:nvPicPr>
        <p:blipFill>
          <a:blip r:embed="rId3"/>
          <a:stretch>
            <a:fillRect/>
          </a:stretch>
        </p:blipFill>
        <p:spPr>
          <a:xfrm>
            <a:off x="6477918" y="1263292"/>
            <a:ext cx="5062325" cy="2825629"/>
          </a:xfrm>
          <a:prstGeom prst="rect">
            <a:avLst/>
          </a:prstGeom>
        </p:spPr>
      </p:pic>
      <p:pic>
        <p:nvPicPr>
          <p:cNvPr id="9" name="Picture 8">
            <a:extLst>
              <a:ext uri="{FF2B5EF4-FFF2-40B4-BE49-F238E27FC236}">
                <a16:creationId xmlns:a16="http://schemas.microsoft.com/office/drawing/2014/main" id="{383AAAFB-75D8-410F-AE33-4D02A5B0A3CE}"/>
              </a:ext>
            </a:extLst>
          </p:cNvPr>
          <p:cNvPicPr>
            <a:picLocks noChangeAspect="1"/>
          </p:cNvPicPr>
          <p:nvPr/>
        </p:nvPicPr>
        <p:blipFill>
          <a:blip r:embed="rId4"/>
          <a:stretch>
            <a:fillRect/>
          </a:stretch>
        </p:blipFill>
        <p:spPr>
          <a:xfrm>
            <a:off x="6414555" y="4167310"/>
            <a:ext cx="5334951" cy="2660873"/>
          </a:xfrm>
          <a:prstGeom prst="rect">
            <a:avLst/>
          </a:prstGeom>
        </p:spPr>
      </p:pic>
      <p:pic>
        <p:nvPicPr>
          <p:cNvPr id="10" name="Picture 9">
            <a:extLst>
              <a:ext uri="{FF2B5EF4-FFF2-40B4-BE49-F238E27FC236}">
                <a16:creationId xmlns:a16="http://schemas.microsoft.com/office/drawing/2014/main" id="{ECDCECE3-4B1A-4FBA-98BC-035FABAF3E7F}"/>
              </a:ext>
            </a:extLst>
          </p:cNvPr>
          <p:cNvPicPr>
            <a:picLocks noChangeAspect="1"/>
          </p:cNvPicPr>
          <p:nvPr/>
        </p:nvPicPr>
        <p:blipFill>
          <a:blip r:embed="rId5"/>
          <a:stretch>
            <a:fillRect/>
          </a:stretch>
        </p:blipFill>
        <p:spPr>
          <a:xfrm>
            <a:off x="442494" y="4046742"/>
            <a:ext cx="5653506" cy="2781441"/>
          </a:xfrm>
          <a:prstGeom prst="rect">
            <a:avLst/>
          </a:prstGeom>
        </p:spPr>
      </p:pic>
    </p:spTree>
    <p:extLst>
      <p:ext uri="{BB962C8B-B14F-4D97-AF65-F5344CB8AC3E}">
        <p14:creationId xmlns:p14="http://schemas.microsoft.com/office/powerpoint/2010/main" val="228277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372E0-DF0F-458B-A4D3-2CF6D605CD10}"/>
              </a:ext>
            </a:extLst>
          </p:cNvPr>
          <p:cNvSpPr/>
          <p:nvPr/>
        </p:nvSpPr>
        <p:spPr>
          <a:xfrm>
            <a:off x="442494" y="313115"/>
            <a:ext cx="8683577" cy="1107996"/>
          </a:xfrm>
          <a:prstGeom prst="rect">
            <a:avLst/>
          </a:prstGeom>
        </p:spPr>
        <p:txBody>
          <a:bodyPr wrap="square">
            <a:spAutoFit/>
          </a:bodyPr>
          <a:lstStyle/>
          <a:p>
            <a:r>
              <a:rPr lang="en-US" sz="6600" b="1" dirty="0">
                <a:solidFill>
                  <a:srgbClr val="990000"/>
                </a:solidFill>
              </a:rPr>
              <a:t>COVID-19 CASE UPDATE</a:t>
            </a:r>
            <a:endParaRPr lang="en-US" sz="6600" dirty="0">
              <a:solidFill>
                <a:srgbClr val="990000"/>
              </a:solidFill>
            </a:endParaRPr>
          </a:p>
        </p:txBody>
      </p:sp>
      <p:sp>
        <p:nvSpPr>
          <p:cNvPr id="3" name="TextBox 2">
            <a:extLst>
              <a:ext uri="{FF2B5EF4-FFF2-40B4-BE49-F238E27FC236}">
                <a16:creationId xmlns:a16="http://schemas.microsoft.com/office/drawing/2014/main" id="{04EC3219-03AD-4416-BC8F-F857784BB5D2}"/>
              </a:ext>
            </a:extLst>
          </p:cNvPr>
          <p:cNvSpPr txBox="1"/>
          <p:nvPr/>
        </p:nvSpPr>
        <p:spPr>
          <a:xfrm>
            <a:off x="334919" y="1421111"/>
            <a:ext cx="11479734" cy="2554545"/>
          </a:xfrm>
          <a:prstGeom prst="rect">
            <a:avLst/>
          </a:prstGeom>
          <a:noFill/>
        </p:spPr>
        <p:txBody>
          <a:bodyPr wrap="square" rtlCol="0">
            <a:spAutoFit/>
          </a:bodyPr>
          <a:lstStyle/>
          <a:p>
            <a:r>
              <a:rPr lang="en-US" sz="2000" dirty="0"/>
              <a:t>The risk of infection, hospitalization, and death is much higher among the unvaccinated.</a:t>
            </a:r>
          </a:p>
          <a:p>
            <a:endParaRPr lang="en-US" sz="2000" dirty="0"/>
          </a:p>
          <a:p>
            <a:pPr marL="285750" indent="-285750">
              <a:buFont typeface="Arial" panose="020B0604020202020204" pitchFamily="34" charset="0"/>
              <a:buChar char="•"/>
            </a:pPr>
            <a:r>
              <a:rPr lang="en-US" sz="2000" dirty="0"/>
              <a:t>In the past 30 days: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majority of breakthrough cases are not serious and do not cause death or require hospitalization.</a:t>
            </a:r>
          </a:p>
        </p:txBody>
      </p:sp>
      <p:graphicFrame>
        <p:nvGraphicFramePr>
          <p:cNvPr id="6" name="Table 5">
            <a:extLst>
              <a:ext uri="{FF2B5EF4-FFF2-40B4-BE49-F238E27FC236}">
                <a16:creationId xmlns:a16="http://schemas.microsoft.com/office/drawing/2014/main" id="{22D15BCB-5580-4C39-BE06-56F62CFD992A}"/>
              </a:ext>
            </a:extLst>
          </p:cNvPr>
          <p:cNvGraphicFramePr>
            <a:graphicFrameLocks noGrp="1"/>
          </p:cNvGraphicFramePr>
          <p:nvPr>
            <p:extLst>
              <p:ext uri="{D42A27DB-BD31-4B8C-83A1-F6EECF244321}">
                <p14:modId xmlns:p14="http://schemas.microsoft.com/office/powerpoint/2010/main" val="4174089090"/>
              </p:ext>
            </p:extLst>
          </p:nvPr>
        </p:nvGraphicFramePr>
        <p:xfrm>
          <a:off x="2738755" y="2092442"/>
          <a:ext cx="6733370" cy="1463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55144828"/>
                    </a:ext>
                  </a:extLst>
                </a:gridCol>
                <a:gridCol w="1314704">
                  <a:extLst>
                    <a:ext uri="{9D8B030D-6E8A-4147-A177-3AD203B41FA5}">
                      <a16:colId xmlns:a16="http://schemas.microsoft.com/office/drawing/2014/main" val="3649095213"/>
                    </a:ext>
                  </a:extLst>
                </a:gridCol>
                <a:gridCol w="2709333">
                  <a:extLst>
                    <a:ext uri="{9D8B030D-6E8A-4147-A177-3AD203B41FA5}">
                      <a16:colId xmlns:a16="http://schemas.microsoft.com/office/drawing/2014/main" val="3220082276"/>
                    </a:ext>
                  </a:extLst>
                </a:gridCol>
              </a:tblGrid>
              <a:tr h="299394">
                <a:tc>
                  <a:txBody>
                    <a:bodyPr/>
                    <a:lstStyle/>
                    <a:p>
                      <a:endParaRPr lang="en-US" dirty="0"/>
                    </a:p>
                  </a:txBody>
                  <a:tcPr/>
                </a:tc>
                <a:tc>
                  <a:txBody>
                    <a:bodyPr/>
                    <a:lstStyle/>
                    <a:p>
                      <a:r>
                        <a:rPr lang="en-US" dirty="0"/>
                        <a:t>Vaccinated </a:t>
                      </a:r>
                    </a:p>
                  </a:txBody>
                  <a:tcPr/>
                </a:tc>
                <a:tc>
                  <a:txBody>
                    <a:bodyPr/>
                    <a:lstStyle/>
                    <a:p>
                      <a:r>
                        <a:rPr lang="en-US" dirty="0"/>
                        <a:t>Unvaccinated</a:t>
                      </a:r>
                    </a:p>
                  </a:txBody>
                  <a:tcPr/>
                </a:tc>
                <a:extLst>
                  <a:ext uri="{0D108BD9-81ED-4DB2-BD59-A6C34878D82A}">
                    <a16:rowId xmlns:a16="http://schemas.microsoft.com/office/drawing/2014/main" val="1948087486"/>
                  </a:ext>
                </a:extLst>
              </a:tr>
              <a:tr h="303552">
                <a:tc>
                  <a:txBody>
                    <a:bodyPr/>
                    <a:lstStyle/>
                    <a:p>
                      <a:r>
                        <a:rPr lang="en-US" dirty="0"/>
                        <a:t>Positive Cases </a:t>
                      </a:r>
                    </a:p>
                  </a:txBody>
                  <a:tcPr/>
                </a:tc>
                <a:tc>
                  <a:txBody>
                    <a:bodyPr/>
                    <a:lstStyle/>
                    <a:p>
                      <a:r>
                        <a:rPr lang="en-US" dirty="0"/>
                        <a:t>31%</a:t>
                      </a:r>
                    </a:p>
                  </a:txBody>
                  <a:tcPr/>
                </a:tc>
                <a:tc>
                  <a:txBody>
                    <a:bodyPr/>
                    <a:lstStyle/>
                    <a:p>
                      <a:r>
                        <a:rPr lang="en-US" dirty="0"/>
                        <a:t>69%</a:t>
                      </a:r>
                    </a:p>
                  </a:txBody>
                  <a:tcPr/>
                </a:tc>
                <a:extLst>
                  <a:ext uri="{0D108BD9-81ED-4DB2-BD59-A6C34878D82A}">
                    <a16:rowId xmlns:a16="http://schemas.microsoft.com/office/drawing/2014/main" val="1241936421"/>
                  </a:ext>
                </a:extLst>
              </a:tr>
              <a:tr h="303552">
                <a:tc>
                  <a:txBody>
                    <a:bodyPr/>
                    <a:lstStyle/>
                    <a:p>
                      <a:r>
                        <a:rPr lang="en-US" dirty="0"/>
                        <a:t>Hospitalizations</a:t>
                      </a:r>
                    </a:p>
                  </a:txBody>
                  <a:tcPr/>
                </a:tc>
                <a:tc>
                  <a:txBody>
                    <a:bodyPr/>
                    <a:lstStyle/>
                    <a:p>
                      <a:r>
                        <a:rPr lang="en-US" dirty="0"/>
                        <a:t>17%</a:t>
                      </a:r>
                    </a:p>
                  </a:txBody>
                  <a:tcPr/>
                </a:tc>
                <a:tc>
                  <a:txBody>
                    <a:bodyPr/>
                    <a:lstStyle/>
                    <a:p>
                      <a:r>
                        <a:rPr lang="en-US" dirty="0"/>
                        <a:t>83%</a:t>
                      </a:r>
                    </a:p>
                  </a:txBody>
                  <a:tcPr/>
                </a:tc>
                <a:extLst>
                  <a:ext uri="{0D108BD9-81ED-4DB2-BD59-A6C34878D82A}">
                    <a16:rowId xmlns:a16="http://schemas.microsoft.com/office/drawing/2014/main" val="784594389"/>
                  </a:ext>
                </a:extLst>
              </a:tr>
              <a:tr h="303552">
                <a:tc>
                  <a:txBody>
                    <a:bodyPr/>
                    <a:lstStyle/>
                    <a:p>
                      <a:r>
                        <a:rPr lang="en-US" dirty="0"/>
                        <a:t>Deaths</a:t>
                      </a:r>
                    </a:p>
                  </a:txBody>
                  <a:tcPr/>
                </a:tc>
                <a:tc>
                  <a:txBody>
                    <a:bodyPr/>
                    <a:lstStyle/>
                    <a:p>
                      <a:r>
                        <a:rPr lang="en-US" dirty="0"/>
                        <a:t>25%</a:t>
                      </a:r>
                    </a:p>
                  </a:txBody>
                  <a:tcPr/>
                </a:tc>
                <a:tc>
                  <a:txBody>
                    <a:bodyPr/>
                    <a:lstStyle/>
                    <a:p>
                      <a:r>
                        <a:rPr lang="en-US" dirty="0"/>
                        <a:t>75%</a:t>
                      </a:r>
                    </a:p>
                  </a:txBody>
                  <a:tcPr/>
                </a:tc>
                <a:extLst>
                  <a:ext uri="{0D108BD9-81ED-4DB2-BD59-A6C34878D82A}">
                    <a16:rowId xmlns:a16="http://schemas.microsoft.com/office/drawing/2014/main" val="2656127341"/>
                  </a:ext>
                </a:extLst>
              </a:tr>
            </a:tbl>
          </a:graphicData>
        </a:graphic>
      </p:graphicFrame>
      <p:pic>
        <p:nvPicPr>
          <p:cNvPr id="4" name="Picture 3">
            <a:extLst>
              <a:ext uri="{FF2B5EF4-FFF2-40B4-BE49-F238E27FC236}">
                <a16:creationId xmlns:a16="http://schemas.microsoft.com/office/drawing/2014/main" id="{C07F9F02-4034-43EF-98D8-5B97AF553F26}"/>
              </a:ext>
            </a:extLst>
          </p:cNvPr>
          <p:cNvPicPr>
            <a:picLocks noChangeAspect="1"/>
          </p:cNvPicPr>
          <p:nvPr/>
        </p:nvPicPr>
        <p:blipFill>
          <a:blip r:embed="rId2"/>
          <a:stretch>
            <a:fillRect/>
          </a:stretch>
        </p:blipFill>
        <p:spPr>
          <a:xfrm>
            <a:off x="453177" y="3990340"/>
            <a:ext cx="10936412" cy="2554545"/>
          </a:xfrm>
          <a:prstGeom prst="rect">
            <a:avLst/>
          </a:prstGeom>
        </p:spPr>
      </p:pic>
    </p:spTree>
    <p:extLst>
      <p:ext uri="{BB962C8B-B14F-4D97-AF65-F5344CB8AC3E}">
        <p14:creationId xmlns:p14="http://schemas.microsoft.com/office/powerpoint/2010/main" val="6180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945DDA-DAD4-4F3F-A927-504B6AAB0B4E}"/>
              </a:ext>
            </a:extLst>
          </p:cNvPr>
          <p:cNvSpPr txBox="1"/>
          <p:nvPr/>
        </p:nvSpPr>
        <p:spPr>
          <a:xfrm>
            <a:off x="251843" y="1750899"/>
            <a:ext cx="7010091"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Goal:</a:t>
            </a:r>
            <a:r>
              <a:rPr lang="en-US" sz="2000" dirty="0"/>
              <a:t> to vaccinate 70% or more of all adults across all demographics</a:t>
            </a:r>
          </a:p>
          <a:p>
            <a:pPr marL="742950" lvl="1" indent="-285750">
              <a:buFont typeface="Arial" panose="020B0604020202020204" pitchFamily="34" charset="0"/>
              <a:buChar char="•"/>
            </a:pPr>
            <a:r>
              <a:rPr lang="en-US" sz="2000" dirty="0"/>
              <a:t>Ages 12+ population = 1.95 million; 78.4% = 1.55 million </a:t>
            </a:r>
          </a:p>
          <a:p>
            <a:pPr lvl="1"/>
            <a:endParaRPr lang="en-US" sz="2000" dirty="0"/>
          </a:p>
          <a:p>
            <a:pPr marL="285750" indent="-285750">
              <a:buFont typeface="Arial" panose="020B0604020202020204" pitchFamily="34" charset="0"/>
              <a:buChar char="•"/>
            </a:pPr>
            <a:r>
              <a:rPr lang="en-US" sz="2000" b="1" dirty="0"/>
              <a:t>Numbers: </a:t>
            </a:r>
            <a:r>
              <a:rPr lang="en-US" sz="2000" dirty="0"/>
              <a:t>As of September 19th, 3,143,794 doses of the vaccine have been administered: </a:t>
            </a:r>
          </a:p>
          <a:p>
            <a:pPr marL="742950" lvl="1" indent="-285750">
              <a:buFont typeface="Arial" panose="020B0604020202020204" pitchFamily="34" charset="0"/>
              <a:buChar char="•"/>
            </a:pPr>
            <a:r>
              <a:rPr lang="en-US" sz="2000" dirty="0"/>
              <a:t>1,670,712 King County residents have received one dose</a:t>
            </a:r>
          </a:p>
          <a:p>
            <a:pPr marL="742950" lvl="1" indent="-285750">
              <a:buFont typeface="Arial" panose="020B0604020202020204" pitchFamily="34" charset="0"/>
              <a:buChar char="•"/>
            </a:pPr>
            <a:r>
              <a:rPr lang="en-US" sz="2000" dirty="0"/>
              <a:t>1,552,166 have been fully vaccinated with two doses</a:t>
            </a:r>
          </a:p>
          <a:p>
            <a:pPr marL="742950" lvl="1" indent="-285750">
              <a:buFont typeface="Arial" panose="020B0604020202020204" pitchFamily="34" charset="0"/>
              <a:buChar char="•"/>
            </a:pPr>
            <a:r>
              <a:rPr lang="en-US" sz="2000" dirty="0"/>
              <a:t>22,962 have received a third mRNA dose</a:t>
            </a:r>
          </a:p>
          <a:p>
            <a:pPr marL="1200150" lvl="2" indent="-285750">
              <a:buFont typeface="Arial" panose="020B0604020202020204" pitchFamily="34" charset="0"/>
              <a:buChar char="•"/>
            </a:pPr>
            <a:r>
              <a:rPr lang="en-US" sz="2000" dirty="0"/>
              <a:t>A third dose is recommended only for people with moderately to severe compromised immune systems.</a:t>
            </a:r>
          </a:p>
          <a:p>
            <a:br>
              <a:rPr lang="en-US" sz="2000" dirty="0"/>
            </a:br>
            <a:endParaRPr lang="en-US" sz="2000" dirty="0"/>
          </a:p>
          <a:p>
            <a:pPr marL="285750" indent="-285750">
              <a:buFont typeface="Arial" panose="020B0604020202020204" pitchFamily="34" charset="0"/>
              <a:buChar char="•"/>
            </a:pPr>
            <a:endParaRPr lang="en-US" sz="2000" dirty="0"/>
          </a:p>
        </p:txBody>
      </p:sp>
      <p:sp>
        <p:nvSpPr>
          <p:cNvPr id="7" name="Rectangle 6"/>
          <p:cNvSpPr/>
          <p:nvPr/>
        </p:nvSpPr>
        <p:spPr>
          <a:xfrm>
            <a:off x="442494" y="313115"/>
            <a:ext cx="8683577" cy="1107996"/>
          </a:xfrm>
          <a:prstGeom prst="rect">
            <a:avLst/>
          </a:prstGeom>
        </p:spPr>
        <p:txBody>
          <a:bodyPr wrap="square">
            <a:spAutoFit/>
          </a:bodyPr>
          <a:lstStyle/>
          <a:p>
            <a:r>
              <a:rPr lang="en-US" sz="6600" b="1" dirty="0">
                <a:solidFill>
                  <a:srgbClr val="990000"/>
                </a:solidFill>
              </a:rPr>
              <a:t>VACCINATION UPDATE</a:t>
            </a:r>
            <a:endParaRPr lang="en-US" sz="6600" dirty="0">
              <a:solidFill>
                <a:srgbClr val="990000"/>
              </a:solidFill>
            </a:endParaRPr>
          </a:p>
        </p:txBody>
      </p:sp>
      <p:pic>
        <p:nvPicPr>
          <p:cNvPr id="3" name="Picture 2">
            <a:extLst>
              <a:ext uri="{FF2B5EF4-FFF2-40B4-BE49-F238E27FC236}">
                <a16:creationId xmlns:a16="http://schemas.microsoft.com/office/drawing/2014/main" id="{BB392C64-69CE-4DC9-8F20-76FA29483E6B}"/>
              </a:ext>
            </a:extLst>
          </p:cNvPr>
          <p:cNvPicPr>
            <a:picLocks noChangeAspect="1"/>
          </p:cNvPicPr>
          <p:nvPr/>
        </p:nvPicPr>
        <p:blipFill>
          <a:blip r:embed="rId3"/>
          <a:stretch>
            <a:fillRect/>
          </a:stretch>
        </p:blipFill>
        <p:spPr>
          <a:xfrm>
            <a:off x="7237785" y="1370734"/>
            <a:ext cx="4702372" cy="5070584"/>
          </a:xfrm>
          <a:prstGeom prst="rect">
            <a:avLst/>
          </a:prstGeom>
        </p:spPr>
      </p:pic>
    </p:spTree>
    <p:extLst>
      <p:ext uri="{BB962C8B-B14F-4D97-AF65-F5344CB8AC3E}">
        <p14:creationId xmlns:p14="http://schemas.microsoft.com/office/powerpoint/2010/main" val="95285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8A836-9115-4962-8AC2-253783CCE536}"/>
              </a:ext>
            </a:extLst>
          </p:cNvPr>
          <p:cNvSpPr/>
          <p:nvPr/>
        </p:nvSpPr>
        <p:spPr>
          <a:xfrm>
            <a:off x="442494" y="313115"/>
            <a:ext cx="11014400" cy="1107996"/>
          </a:xfrm>
          <a:prstGeom prst="rect">
            <a:avLst/>
          </a:prstGeom>
        </p:spPr>
        <p:txBody>
          <a:bodyPr wrap="square">
            <a:spAutoFit/>
          </a:bodyPr>
          <a:lstStyle/>
          <a:p>
            <a:r>
              <a:rPr lang="en-US" sz="6600" b="1" dirty="0">
                <a:solidFill>
                  <a:srgbClr val="990000"/>
                </a:solidFill>
              </a:rPr>
              <a:t>VACCINATION UPDATE, cont.</a:t>
            </a:r>
            <a:endParaRPr lang="en-US" sz="6600" dirty="0">
              <a:solidFill>
                <a:srgbClr val="990000"/>
              </a:solidFill>
            </a:endParaRPr>
          </a:p>
        </p:txBody>
      </p:sp>
      <p:sp>
        <p:nvSpPr>
          <p:cNvPr id="3" name="TextBox 2">
            <a:extLst>
              <a:ext uri="{FF2B5EF4-FFF2-40B4-BE49-F238E27FC236}">
                <a16:creationId xmlns:a16="http://schemas.microsoft.com/office/drawing/2014/main" id="{DD842E1A-96C8-49BB-A0C0-535226CE7A93}"/>
              </a:ext>
            </a:extLst>
          </p:cNvPr>
          <p:cNvSpPr txBox="1"/>
          <p:nvPr/>
        </p:nvSpPr>
        <p:spPr>
          <a:xfrm>
            <a:off x="225611" y="1474665"/>
            <a:ext cx="4812554" cy="532453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In Bellevue/Newcastle/Mercer Island/Issaquah, </a:t>
            </a:r>
            <a:r>
              <a:rPr lang="en-US" sz="2000" dirty="0"/>
              <a:t>93.5% of residents age 12+ have received at least one dose.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Current Vaccination Efforts: </a:t>
            </a:r>
            <a:r>
              <a:rPr lang="en-US" sz="2000" dirty="0"/>
              <a:t>King County is administering a two-week moving average of 22,004 vaccine doses a week</a:t>
            </a:r>
            <a:br>
              <a:rPr lang="en-US" sz="2000" dirty="0"/>
            </a:br>
            <a:endParaRPr lang="en-US" sz="2000" dirty="0"/>
          </a:p>
          <a:p>
            <a:pPr marL="285750" indent="-285750">
              <a:buFont typeface="Arial" panose="020B0604020202020204" pitchFamily="34" charset="0"/>
              <a:buChar char="•"/>
            </a:pPr>
            <a:r>
              <a:rPr lang="en-US" sz="2000" b="1" dirty="0"/>
              <a:t>What’s Next: </a:t>
            </a:r>
            <a:r>
              <a:rPr lang="en-US" sz="2000" dirty="0"/>
              <a:t>King County will require verification of full vaccination status or a negative test to enter outdoor public events of 500 or more people and indoor entertainment and recreational establishments and events such as live music, performing arts, gyms, restaurants, and bars.</a:t>
            </a:r>
          </a:p>
          <a:p>
            <a:pPr marL="742950" lvl="1" indent="-285750">
              <a:buFont typeface="Arial" panose="020B0604020202020204" pitchFamily="34" charset="0"/>
              <a:buChar char="•"/>
            </a:pPr>
            <a:r>
              <a:rPr lang="en-US" sz="2000" dirty="0"/>
              <a:t>This goes into effect on October 25.</a:t>
            </a:r>
          </a:p>
        </p:txBody>
      </p:sp>
      <p:pic>
        <p:nvPicPr>
          <p:cNvPr id="4" name="Picture 3">
            <a:extLst>
              <a:ext uri="{FF2B5EF4-FFF2-40B4-BE49-F238E27FC236}">
                <a16:creationId xmlns:a16="http://schemas.microsoft.com/office/drawing/2014/main" id="{F7A9F4D0-4A1F-4491-9CA9-2A0A1F73552F}"/>
              </a:ext>
            </a:extLst>
          </p:cNvPr>
          <p:cNvPicPr>
            <a:picLocks noChangeAspect="1"/>
          </p:cNvPicPr>
          <p:nvPr/>
        </p:nvPicPr>
        <p:blipFill>
          <a:blip r:embed="rId3"/>
          <a:stretch>
            <a:fillRect/>
          </a:stretch>
        </p:blipFill>
        <p:spPr>
          <a:xfrm>
            <a:off x="5378920" y="1702745"/>
            <a:ext cx="6077973" cy="4512270"/>
          </a:xfrm>
          <a:prstGeom prst="rect">
            <a:avLst/>
          </a:prstGeom>
        </p:spPr>
      </p:pic>
    </p:spTree>
    <p:extLst>
      <p:ext uri="{BB962C8B-B14F-4D97-AF65-F5344CB8AC3E}">
        <p14:creationId xmlns:p14="http://schemas.microsoft.com/office/powerpoint/2010/main" val="168155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3CCA5-195F-4333-913E-001AEAEE3566}"/>
              </a:ext>
            </a:extLst>
          </p:cNvPr>
          <p:cNvSpPr/>
          <p:nvPr/>
        </p:nvSpPr>
        <p:spPr>
          <a:xfrm>
            <a:off x="442494" y="313115"/>
            <a:ext cx="11014400" cy="1107996"/>
          </a:xfrm>
          <a:prstGeom prst="rect">
            <a:avLst/>
          </a:prstGeom>
        </p:spPr>
        <p:txBody>
          <a:bodyPr wrap="square">
            <a:spAutoFit/>
          </a:bodyPr>
          <a:lstStyle/>
          <a:p>
            <a:r>
              <a:rPr lang="en-US" sz="6600" b="1" dirty="0">
                <a:solidFill>
                  <a:srgbClr val="990000"/>
                </a:solidFill>
              </a:rPr>
              <a:t>ECONOMIC RESPONSE</a:t>
            </a:r>
            <a:endParaRPr lang="en-US" sz="6600" dirty="0">
              <a:solidFill>
                <a:srgbClr val="990000"/>
              </a:solidFill>
            </a:endParaRPr>
          </a:p>
        </p:txBody>
      </p:sp>
      <p:sp>
        <p:nvSpPr>
          <p:cNvPr id="3" name="TextBox 2">
            <a:extLst>
              <a:ext uri="{FF2B5EF4-FFF2-40B4-BE49-F238E27FC236}">
                <a16:creationId xmlns:a16="http://schemas.microsoft.com/office/drawing/2014/main" id="{E0739A98-67F0-4D86-8209-53C0A607E631}"/>
              </a:ext>
            </a:extLst>
          </p:cNvPr>
          <p:cNvSpPr txBox="1"/>
          <p:nvPr/>
        </p:nvSpPr>
        <p:spPr>
          <a:xfrm>
            <a:off x="442494" y="1528127"/>
            <a:ext cx="5653506"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On July 27</a:t>
            </a:r>
            <a:r>
              <a:rPr lang="en-US" sz="2000" baseline="30000" dirty="0"/>
              <a:t>th</a:t>
            </a:r>
            <a:r>
              <a:rPr lang="en-US" sz="2000" dirty="0"/>
              <a:t>, the King County Council approved its </a:t>
            </a:r>
            <a:r>
              <a:rPr lang="en-US" sz="2000" b="1" dirty="0"/>
              <a:t>8</a:t>
            </a:r>
            <a:r>
              <a:rPr lang="en-US" sz="2000" b="1" baseline="30000" dirty="0"/>
              <a:t>th</a:t>
            </a:r>
            <a:r>
              <a:rPr lang="en-US" sz="2000" b="1" dirty="0"/>
              <a:t> emergency COVID-19 budget</a:t>
            </a:r>
            <a:r>
              <a:rPr lang="en-US" sz="2000" dirty="0"/>
              <a:t>, totaling $389 million.</a:t>
            </a:r>
            <a:br>
              <a:rPr lang="en-US" sz="2000" dirty="0"/>
            </a:br>
            <a:endParaRPr lang="en-US" sz="2000" dirty="0"/>
          </a:p>
          <a:p>
            <a:pPr marL="285750" indent="-285750">
              <a:buFont typeface="Arial" panose="020B0604020202020204" pitchFamily="34" charset="0"/>
              <a:buChar char="•"/>
            </a:pPr>
            <a:r>
              <a:rPr lang="en-US" sz="2000" b="1" dirty="0"/>
              <a:t>Highlights include:</a:t>
            </a:r>
          </a:p>
          <a:p>
            <a:pPr marL="742950" lvl="1" indent="-285750">
              <a:buFont typeface="Arial" panose="020B0604020202020204" pitchFamily="34" charset="0"/>
              <a:buChar char="•"/>
            </a:pPr>
            <a:r>
              <a:rPr lang="en-US" sz="2000" dirty="0"/>
              <a:t>Community supports (Eviction prevention, community development grants, HOME grants, immigrant community supports, civil legal aid, tiny house villages): $283.3 million</a:t>
            </a:r>
          </a:p>
          <a:p>
            <a:pPr marL="742950" lvl="1" indent="-285750">
              <a:buFont typeface="Arial" panose="020B0604020202020204" pitchFamily="34" charset="0"/>
              <a:buChar char="•"/>
            </a:pPr>
            <a:r>
              <a:rPr lang="en-US" sz="2000" dirty="0"/>
              <a:t>Legal System Backlog: $42.5 million</a:t>
            </a:r>
          </a:p>
          <a:p>
            <a:pPr marL="742950" lvl="1" indent="-285750">
              <a:buFont typeface="Arial" panose="020B0604020202020204" pitchFamily="34" charset="0"/>
              <a:buChar char="•"/>
            </a:pPr>
            <a:r>
              <a:rPr lang="en-US" sz="2000" dirty="0"/>
              <a:t>Public health response: $25.9 million</a:t>
            </a:r>
          </a:p>
          <a:p>
            <a:pPr marL="742950" lvl="1" indent="-285750">
              <a:buFont typeface="Arial" panose="020B0604020202020204" pitchFamily="34" charset="0"/>
              <a:buChar char="•"/>
            </a:pPr>
            <a:r>
              <a:rPr lang="en-US" sz="2000" dirty="0"/>
              <a:t>Vaccination efforts: $27.7 million</a:t>
            </a:r>
          </a:p>
          <a:p>
            <a:pPr marL="742950" lvl="1" indent="-285750">
              <a:buFont typeface="Arial" panose="020B0604020202020204" pitchFamily="34" charset="0"/>
              <a:buChar char="•"/>
            </a:pPr>
            <a:r>
              <a:rPr lang="en-US" sz="2000" dirty="0"/>
              <a:t>Economic recovery/workforce development: $5.6 million</a:t>
            </a:r>
            <a:br>
              <a:rPr lang="en-US" sz="2000" dirty="0"/>
            </a:br>
            <a:endParaRPr lang="en-US" sz="2000" dirty="0"/>
          </a:p>
          <a:p>
            <a:pPr marL="285750" indent="-285750">
              <a:buFont typeface="Arial" panose="020B0604020202020204" pitchFamily="34" charset="0"/>
              <a:buChar char="•"/>
            </a:pPr>
            <a:endParaRPr lang="en-US" sz="2000" dirty="0"/>
          </a:p>
        </p:txBody>
      </p:sp>
      <p:pic>
        <p:nvPicPr>
          <p:cNvPr id="4" name="Picture 3" descr="A picture containing text, outdoor&#10;&#10;Description automatically generated">
            <a:extLst>
              <a:ext uri="{FF2B5EF4-FFF2-40B4-BE49-F238E27FC236}">
                <a16:creationId xmlns:a16="http://schemas.microsoft.com/office/drawing/2014/main" id="{961B627B-7A21-417D-A511-0CD38E8BA310}"/>
              </a:ext>
            </a:extLst>
          </p:cNvPr>
          <p:cNvPicPr>
            <a:picLocks noChangeAspect="1"/>
          </p:cNvPicPr>
          <p:nvPr/>
        </p:nvPicPr>
        <p:blipFill rotWithShape="1">
          <a:blip r:embed="rId2">
            <a:extLst>
              <a:ext uri="{28A0092B-C50C-407E-A947-70E740481C1C}">
                <a14:useLocalDpi xmlns:a14="http://schemas.microsoft.com/office/drawing/2010/main" val="0"/>
              </a:ext>
            </a:extLst>
          </a:blip>
          <a:srcRect l="20306" t="1822" r="12866"/>
          <a:stretch/>
        </p:blipFill>
        <p:spPr>
          <a:xfrm rot="5400000">
            <a:off x="6650099" y="1288476"/>
            <a:ext cx="4707840" cy="5187143"/>
          </a:xfrm>
          <a:prstGeom prst="rect">
            <a:avLst/>
          </a:prstGeom>
        </p:spPr>
      </p:pic>
    </p:spTree>
    <p:extLst>
      <p:ext uri="{BB962C8B-B14F-4D97-AF65-F5344CB8AC3E}">
        <p14:creationId xmlns:p14="http://schemas.microsoft.com/office/powerpoint/2010/main" val="105150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945DDA-DAD4-4F3F-A927-504B6AAB0B4E}"/>
              </a:ext>
            </a:extLst>
          </p:cNvPr>
          <p:cNvSpPr txBox="1"/>
          <p:nvPr/>
        </p:nvSpPr>
        <p:spPr>
          <a:xfrm>
            <a:off x="390000" y="2459409"/>
            <a:ext cx="11411997" cy="4093428"/>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In August, the Seattle Times reported that King County’s Eviction Prevention and Rental Assistance (EPRAP) program was lagging behind on its payments of federal rent assistance dollars to tenants and landlords who need financial aid during the COVID-19 pandemic. </a:t>
            </a:r>
            <a:br>
              <a:rPr lang="en-US" sz="2000" dirty="0"/>
            </a:br>
            <a:endParaRPr lang="en-US" sz="2000" dirty="0"/>
          </a:p>
          <a:p>
            <a:pPr marL="342900" lvl="0" indent="-342900">
              <a:buFont typeface="Arial" panose="020B0604020202020204" pitchFamily="34" charset="0"/>
              <a:buChar char="•"/>
            </a:pPr>
            <a:r>
              <a:rPr lang="en-US" sz="2000" b="1" dirty="0"/>
              <a:t>As of August 18, </a:t>
            </a:r>
            <a:r>
              <a:rPr lang="en-US" sz="2000" dirty="0"/>
              <a:t>King County had distributed just $6.5 million, or 4.5%, of $145 million in available federal funding.</a:t>
            </a:r>
            <a:br>
              <a:rPr lang="en-US" sz="2000" dirty="0"/>
            </a:br>
            <a:endParaRPr lang="en-US" sz="2000" dirty="0"/>
          </a:p>
          <a:p>
            <a:pPr marL="800100" lvl="1" indent="-342900">
              <a:buFont typeface="Courier New" panose="02070309020205020404" pitchFamily="49" charset="0"/>
              <a:buChar char="o"/>
            </a:pPr>
            <a:r>
              <a:rPr lang="en-US" sz="2000" dirty="0"/>
              <a:t>Delay was due to the long the process of building a new data system to manage the federal funds, along with new federal requirements for verifying tenant and landlord information.</a:t>
            </a:r>
          </a:p>
          <a:p>
            <a:pPr marL="800100" lvl="1" indent="-342900">
              <a:buFont typeface="Courier New" panose="02070309020205020404" pitchFamily="49" charset="0"/>
              <a:buChar char="o"/>
            </a:pPr>
            <a:endParaRPr lang="en-US" sz="2000" dirty="0"/>
          </a:p>
          <a:p>
            <a:pPr marL="342900" indent="-342900">
              <a:buFont typeface="Arial" panose="020B0604020202020204" pitchFamily="34" charset="0"/>
              <a:buChar char="•"/>
            </a:pPr>
            <a:r>
              <a:rPr lang="en-US" sz="2000" b="1" dirty="0"/>
              <a:t>Legislation - </a:t>
            </a:r>
            <a:r>
              <a:rPr lang="en-US" sz="2000" dirty="0"/>
              <a:t>In order to expedite the distribution of rent assistance, I introduced legislation requesting King County to report on the delays and make recommendations to expedite their process.</a:t>
            </a:r>
          </a:p>
          <a:p>
            <a:pPr marL="800100" lvl="1" indent="-342900">
              <a:buFont typeface="Arial" panose="020B0604020202020204" pitchFamily="34" charset="0"/>
              <a:buChar char="•"/>
            </a:pPr>
            <a:endParaRPr lang="en-US" sz="2000" dirty="0"/>
          </a:p>
        </p:txBody>
      </p:sp>
      <p:sp>
        <p:nvSpPr>
          <p:cNvPr id="7" name="Rectangle 6"/>
          <p:cNvSpPr/>
          <p:nvPr/>
        </p:nvSpPr>
        <p:spPr>
          <a:xfrm>
            <a:off x="390000" y="305163"/>
            <a:ext cx="11670700" cy="2123658"/>
          </a:xfrm>
          <a:prstGeom prst="rect">
            <a:avLst/>
          </a:prstGeom>
        </p:spPr>
        <p:txBody>
          <a:bodyPr wrap="square">
            <a:spAutoFit/>
          </a:bodyPr>
          <a:lstStyle/>
          <a:p>
            <a:pPr lvl="0"/>
            <a:r>
              <a:rPr lang="en-US" sz="6600" b="1" dirty="0">
                <a:solidFill>
                  <a:srgbClr val="990000"/>
                </a:solidFill>
              </a:rPr>
              <a:t>EVICTION PREVENTION &amp; RENTAL ASSISTANCE</a:t>
            </a:r>
          </a:p>
        </p:txBody>
      </p:sp>
    </p:spTree>
    <p:extLst>
      <p:ext uri="{BB962C8B-B14F-4D97-AF65-F5344CB8AC3E}">
        <p14:creationId xmlns:p14="http://schemas.microsoft.com/office/powerpoint/2010/main" val="361585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68" y="329478"/>
            <a:ext cx="10767734" cy="1569660"/>
          </a:xfrm>
          <a:prstGeom prst="rect">
            <a:avLst/>
          </a:prstGeom>
        </p:spPr>
        <p:txBody>
          <a:bodyPr wrap="square">
            <a:spAutoFit/>
          </a:bodyPr>
          <a:lstStyle/>
          <a:p>
            <a:pPr lvl="0"/>
            <a:r>
              <a:rPr lang="en-US" sz="4800" b="1" dirty="0">
                <a:solidFill>
                  <a:srgbClr val="990000"/>
                </a:solidFill>
              </a:rPr>
              <a:t>EVICTION PREVENTION &amp; RENTAL ASSISTANCE, cont.</a:t>
            </a:r>
          </a:p>
        </p:txBody>
      </p:sp>
      <p:sp>
        <p:nvSpPr>
          <p:cNvPr id="3" name="TextBox 2"/>
          <p:cNvSpPr txBox="1"/>
          <p:nvPr/>
        </p:nvSpPr>
        <p:spPr>
          <a:xfrm>
            <a:off x="540968" y="1899138"/>
            <a:ext cx="11064878" cy="501675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As of August 31, 2021, $22.6M in rental assistance had been distributed, serving 3,404 households; King County anticipates the ability to process $6million weekly</a:t>
            </a:r>
          </a:p>
          <a:p>
            <a:pPr lvl="0"/>
            <a:endParaRPr lang="en-US" sz="2000" dirty="0"/>
          </a:p>
          <a:p>
            <a:pPr marL="285750" lvl="0" indent="-285750">
              <a:buFont typeface="Arial" panose="020B0604020202020204" pitchFamily="34" charset="0"/>
              <a:buChar char="•"/>
            </a:pPr>
            <a:r>
              <a:rPr lang="en-US" sz="2000" dirty="0"/>
              <a:t>King County simplified the application and approval process for EPRAP and incorporated several changes in response to amended guidance received from the U.S. Department of Treasury in order to expedite the aid: </a:t>
            </a:r>
            <a:br>
              <a:rPr lang="en-US" sz="2000" dirty="0"/>
            </a:br>
            <a:endParaRPr lang="en-US" sz="2000" dirty="0"/>
          </a:p>
          <a:p>
            <a:pPr marL="1200150" lvl="2" indent="-285750">
              <a:buFont typeface="Courier New" panose="02070309020205020404" pitchFamily="49" charset="0"/>
              <a:buChar char="o"/>
            </a:pPr>
            <a:r>
              <a:rPr lang="en-US" sz="2000" dirty="0"/>
              <a:t>Tenants may now self-attest to income, housing instability and financial impacts due to COVID-19.   </a:t>
            </a:r>
            <a:br>
              <a:rPr lang="en-US" sz="2000" dirty="0"/>
            </a:br>
            <a:endParaRPr lang="en-US" sz="2000" dirty="0"/>
          </a:p>
          <a:p>
            <a:pPr marL="1200150" lvl="2" indent="-285750">
              <a:buFont typeface="Courier New" panose="02070309020205020404" pitchFamily="49" charset="0"/>
              <a:buChar char="o"/>
            </a:pPr>
            <a:r>
              <a:rPr lang="en-US" sz="2000" dirty="0"/>
              <a:t>Landlords may now self-attest as to leases and ledgers to satisfy those requirements for each tenant and keep the approval process moving.</a:t>
            </a:r>
            <a:br>
              <a:rPr lang="en-US" sz="2000" dirty="0"/>
            </a:br>
            <a:endParaRPr lang="en-US" sz="2000" dirty="0"/>
          </a:p>
          <a:p>
            <a:pPr marL="1200150" lvl="2" indent="-285750">
              <a:buFont typeface="Courier New" panose="02070309020205020404" pitchFamily="49" charset="0"/>
              <a:buChar char="o"/>
            </a:pPr>
            <a:r>
              <a:rPr lang="en-US" sz="2000" dirty="0"/>
              <a:t>EPRAP is now able to advance payments to property owners and landlords based on the estimated total amount due, paying up to 50 percent of the estimated bulk payment in anticipation of full satisfaction of the application requirements.</a:t>
            </a:r>
          </a:p>
        </p:txBody>
      </p:sp>
    </p:spTree>
    <p:extLst>
      <p:ext uri="{BB962C8B-B14F-4D97-AF65-F5344CB8AC3E}">
        <p14:creationId xmlns:p14="http://schemas.microsoft.com/office/powerpoint/2010/main" val="329861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4A2AB0-59B6-4A90-9C1F-AF05D5092923}"/>
              </a:ext>
            </a:extLst>
          </p:cNvPr>
          <p:cNvSpPr txBox="1"/>
          <p:nvPr/>
        </p:nvSpPr>
        <p:spPr>
          <a:xfrm>
            <a:off x="280657" y="2061370"/>
            <a:ext cx="11795629" cy="4678204"/>
          </a:xfrm>
          <a:prstGeom prst="rect">
            <a:avLst/>
          </a:prstGeom>
          <a:noFill/>
        </p:spPr>
        <p:txBody>
          <a:bodyPr wrap="square" rtlCol="0">
            <a:spAutoFit/>
          </a:bodyPr>
          <a:lstStyle/>
          <a:p>
            <a:r>
              <a:rPr lang="en-US" sz="2000" b="1" dirty="0"/>
              <a:t>King County Regional Homelessness Authority (KCRHA) </a:t>
            </a:r>
            <a:r>
              <a:rPr lang="en-US" sz="2000" dirty="0"/>
              <a:t>– Established in December 2019 to unify and coordinate the homeless response system for Seattle and King County.</a:t>
            </a:r>
            <a:br>
              <a:rPr lang="en-US" sz="2000" dirty="0"/>
            </a:br>
            <a:endParaRPr lang="en-US" sz="2000" dirty="0"/>
          </a:p>
          <a:p>
            <a:pPr marL="285750" indent="-285750">
              <a:buFont typeface="Arial" panose="020B0604020202020204" pitchFamily="34" charset="0"/>
              <a:buChar char="•"/>
            </a:pPr>
            <a:r>
              <a:rPr lang="en-US" sz="2000" b="1" dirty="0"/>
              <a:t>Scope:</a:t>
            </a:r>
            <a:r>
              <a:rPr lang="en-US" sz="2000" dirty="0"/>
              <a:t> coordination of all outreach, diversion, shelter, rapid re-housing, transitional housing and permanent supportive housing services and most of the region’s prevention efforts.</a:t>
            </a:r>
            <a:br>
              <a:rPr lang="en-US" sz="2000" dirty="0"/>
            </a:br>
            <a:endParaRPr lang="en-US" sz="2000" dirty="0"/>
          </a:p>
          <a:p>
            <a:pPr marL="285750" indent="-285750">
              <a:buFont typeface="Arial" panose="020B0604020202020204" pitchFamily="34" charset="0"/>
              <a:buChar char="•"/>
            </a:pPr>
            <a:r>
              <a:rPr lang="en-US" sz="2000" b="1" dirty="0"/>
              <a:t>Update: </a:t>
            </a:r>
            <a:r>
              <a:rPr lang="en-US" sz="2000" dirty="0"/>
              <a:t>The KCRHA has hired CEO Marc </a:t>
            </a:r>
            <a:r>
              <a:rPr lang="en-US" sz="2000" dirty="0" err="1"/>
              <a:t>Dones</a:t>
            </a:r>
            <a:r>
              <a:rPr lang="en-US" sz="2000" dirty="0"/>
              <a:t> and other key leadership positions. Staffing plan has been approved, and they currently have roughly 10 employees.</a:t>
            </a:r>
            <a:br>
              <a:rPr lang="en-US" sz="2000" dirty="0"/>
            </a:br>
            <a:endParaRPr lang="en-US" sz="2000" dirty="0"/>
          </a:p>
          <a:p>
            <a:pPr marL="285750" indent="-285750">
              <a:buFont typeface="Arial" panose="020B0604020202020204" pitchFamily="34" charset="0"/>
              <a:buChar char="•"/>
            </a:pPr>
            <a:r>
              <a:rPr lang="en-US" sz="2000" b="1" dirty="0"/>
              <a:t>Next steps:</a:t>
            </a:r>
          </a:p>
          <a:p>
            <a:pPr marL="742950" lvl="1" indent="-285750">
              <a:buFont typeface="Arial" panose="020B0604020202020204" pitchFamily="34" charset="0"/>
              <a:buChar char="•"/>
            </a:pPr>
            <a:r>
              <a:rPr lang="en-US" sz="2000" dirty="0"/>
              <a:t>Subregional planning –</a:t>
            </a:r>
            <a:r>
              <a:rPr lang="en-US" sz="1800" dirty="0">
                <a:effectLst/>
                <a:latin typeface="Calibri" panose="020F0502020204030204" pitchFamily="34" charset="0"/>
                <a:ea typeface="Times New Roman" panose="02020603050405020304" pitchFamily="18" charset="0"/>
              </a:rPr>
              <a:t> Alexis Mercedes Rinck was hired from the SCA to do the subregional planning work, and she has connected with over 140 organizations/individuals to help inform the subregional plan.</a:t>
            </a:r>
            <a:endParaRPr lang="en-US" sz="2000" dirty="0"/>
          </a:p>
          <a:p>
            <a:pPr marL="742950" lvl="1" indent="-285750">
              <a:buFont typeface="Arial" panose="020B0604020202020204" pitchFamily="34" charset="0"/>
              <a:buChar char="•"/>
            </a:pPr>
            <a:r>
              <a:rPr lang="en-US" sz="2000" dirty="0"/>
              <a:t>Taking over provider contracts – KCRHA is working on transitioning Seattle and King County’s service provider contracts by January 1, 2022. </a:t>
            </a:r>
          </a:p>
          <a:p>
            <a:pPr lvl="1"/>
            <a:endParaRPr lang="en-US" sz="2000" dirty="0">
              <a:highlight>
                <a:srgbClr val="FFFF00"/>
              </a:highlight>
            </a:endParaRPr>
          </a:p>
        </p:txBody>
      </p:sp>
      <p:sp>
        <p:nvSpPr>
          <p:cNvPr id="6" name="Rectangle 5"/>
          <p:cNvSpPr/>
          <p:nvPr/>
        </p:nvSpPr>
        <p:spPr>
          <a:xfrm>
            <a:off x="517585" y="211502"/>
            <a:ext cx="11386868" cy="1569660"/>
          </a:xfrm>
          <a:prstGeom prst="rect">
            <a:avLst/>
          </a:prstGeom>
        </p:spPr>
        <p:txBody>
          <a:bodyPr wrap="square">
            <a:spAutoFit/>
          </a:bodyPr>
          <a:lstStyle/>
          <a:p>
            <a:r>
              <a:rPr lang="en-US" sz="4800" b="1" dirty="0">
                <a:solidFill>
                  <a:srgbClr val="990000"/>
                </a:solidFill>
              </a:rPr>
              <a:t>KING COUNTY REGIONAL HOMELESSNESS AUTHORITY</a:t>
            </a:r>
            <a:endParaRPr lang="en-US" sz="4800" dirty="0">
              <a:solidFill>
                <a:srgbClr val="990000"/>
              </a:solidFill>
            </a:endParaRPr>
          </a:p>
        </p:txBody>
      </p:sp>
    </p:spTree>
    <p:extLst>
      <p:ext uri="{BB962C8B-B14F-4D97-AF65-F5344CB8AC3E}">
        <p14:creationId xmlns:p14="http://schemas.microsoft.com/office/powerpoint/2010/main" val="2729076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560FCC9125244AB2E9A0868E8C8A69" ma:contentTypeVersion="13" ma:contentTypeDescription="Create a new document." ma:contentTypeScope="" ma:versionID="81c85898076fe69d67795cfb2ea880ad">
  <xsd:schema xmlns:xsd="http://www.w3.org/2001/XMLSchema" xmlns:xs="http://www.w3.org/2001/XMLSchema" xmlns:p="http://schemas.microsoft.com/office/2006/metadata/properties" xmlns:ns3="7a67358d-add0-43ee-a3d5-13957f2e50ef" xmlns:ns4="154f6e54-8047-44a8-86df-69f54637349f" targetNamespace="http://schemas.microsoft.com/office/2006/metadata/properties" ma:root="true" ma:fieldsID="d05c4bc332c7b2500ee130b57e0b9eaa" ns3:_="" ns4:_="">
    <xsd:import namespace="7a67358d-add0-43ee-a3d5-13957f2e50ef"/>
    <xsd:import namespace="154f6e54-8047-44a8-86df-69f54637349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7358d-add0-43ee-a3d5-13957f2e50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4f6e54-8047-44a8-86df-69f5463734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12DC1-0A8A-47E8-833C-851D176B0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7358d-add0-43ee-a3d5-13957f2e50ef"/>
    <ds:schemaRef ds:uri="154f6e54-8047-44a8-86df-69f546373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5739B3-7A17-4344-8463-3E3A852AD3E1}">
  <ds:schemaRefs>
    <ds:schemaRef ds:uri="http://purl.org/dc/elements/1.1/"/>
    <ds:schemaRef ds:uri="http://schemas.microsoft.com/office/2006/metadata/properties"/>
    <ds:schemaRef ds:uri="154f6e54-8047-44a8-86df-69f54637349f"/>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a67358d-add0-43ee-a3d5-13957f2e50ef"/>
    <ds:schemaRef ds:uri="http://www.w3.org/XML/1998/namespace"/>
  </ds:schemaRefs>
</ds:datastoreItem>
</file>

<file path=customXml/itemProps3.xml><?xml version="1.0" encoding="utf-8"?>
<ds:datastoreItem xmlns:ds="http://schemas.openxmlformats.org/officeDocument/2006/customXml" ds:itemID="{A1EA2FDC-CBB6-4B68-BCDF-C34D7FDEC9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5693</TotalTime>
  <Words>1601</Words>
  <Application>Microsoft Office PowerPoint</Application>
  <PresentationFormat>Widescreen</PresentationFormat>
  <Paragraphs>167</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Abadi</vt:lpstr>
      <vt:lpstr>Arial</vt:lpstr>
      <vt:lpstr>Calbri</vt:lpstr>
      <vt:lpstr>Calibri</vt:lpstr>
      <vt:lpstr>Calibri Light</vt:lpstr>
      <vt:lpstr>Courier New</vt:lpstr>
      <vt:lpstr>Office Theme</vt:lpstr>
      <vt:lpstr>Newcastle City Council  September 21,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King County</dc:title>
  <dc:creator>Cantalini, Jon</dc:creator>
  <cp:lastModifiedBy>Imperial, Jacques</cp:lastModifiedBy>
  <cp:revision>86</cp:revision>
  <dcterms:created xsi:type="dcterms:W3CDTF">2021-02-11T22:53:03Z</dcterms:created>
  <dcterms:modified xsi:type="dcterms:W3CDTF">2021-09-21T20:15:49Z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0x01010027560FCC9125244AB2E9A0868E8C8A69</vt:lpwstr>
  </property>
</Properties>
</file>